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notesMasterIdLst>
    <p:notesMasterId r:id="rId22"/>
  </p:notesMasterIdLst>
  <p:sldIdLst>
    <p:sldId id="256" r:id="rId2"/>
    <p:sldId id="308" r:id="rId3"/>
    <p:sldId id="257" r:id="rId4"/>
    <p:sldId id="309" r:id="rId5"/>
    <p:sldId id="310" r:id="rId6"/>
    <p:sldId id="265" r:id="rId7"/>
    <p:sldId id="277" r:id="rId8"/>
    <p:sldId id="282" r:id="rId9"/>
    <p:sldId id="299" r:id="rId10"/>
    <p:sldId id="281" r:id="rId11"/>
    <p:sldId id="287" r:id="rId12"/>
    <p:sldId id="284" r:id="rId13"/>
    <p:sldId id="266" r:id="rId14"/>
    <p:sldId id="288" r:id="rId15"/>
    <p:sldId id="289" r:id="rId16"/>
    <p:sldId id="263" r:id="rId17"/>
    <p:sldId id="294" r:id="rId18"/>
    <p:sldId id="295" r:id="rId19"/>
    <p:sldId id="30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37" autoAdjust="0"/>
  </p:normalViewPr>
  <p:slideViewPr>
    <p:cSldViewPr>
      <p:cViewPr varScale="1">
        <p:scale>
          <a:sx n="123" d="100"/>
          <a:sy n="123" d="100"/>
        </p:scale>
        <p:origin x="-1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mbr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76B2A-C728-4863-B1CA-936E0D33BB43}" type="datetime1">
              <a:rPr lang="es-ES_tradnl"/>
              <a:pPr/>
              <a:t>10/2/18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mbr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7CCA8-BD17-44F3-804F-DFEAF7E7253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079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E150-C7C6-478D-9068-72A536E19F6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B4F1-D314-4EF5-B8F8-C7A00BC762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D2BC-9CC7-4A48-AD3A-19F80FF1DF2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6F59-05B4-40D4-B911-3252281D02F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259C-5474-4CFC-88D0-31A87C7540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6D1F-12BB-4180-864F-70CFB786E4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78F6-8913-4326-8C9E-134364E1C56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D124-94EE-48DB-B768-024CC3BE63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740D-7060-4027-8D99-37EDD2C3CA7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3A11-7D01-47E9-8FCC-7359E5D686B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3A2F-A760-45F0-AF41-7740FBDD17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9E47-7796-4C78-B5E6-3E05389CD32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sanchez@us.es" TargetMode="External"/><Relationship Id="rId4" Type="http://schemas.openxmlformats.org/officeDocument/2006/relationships/hyperlink" Target="mailto:fcom1@us.e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ovifcom@us.e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com.us.es/erasmus/quiero-irme-erasmu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com1@us.es" TargetMode="External"/><Relationship Id="rId4" Type="http://schemas.openxmlformats.org/officeDocument/2006/relationships/hyperlink" Target="mailto:movilidad@us.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vifcom@us.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acional.us.es/sites/default/files/CERTIFICADO%20DE%20LLEGADA%20ERASMUS.pdf" TargetMode="External"/><Relationship Id="rId3" Type="http://schemas.openxmlformats.org/officeDocument/2006/relationships/hyperlink" Target="http://www.internacional.us.es/sites/default/files/CERTIFICADO%20DE%20ESTANCIA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com.us.es/tramites%235.%20Erasmu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ternacional.us.es/sites/default/files/TABLA%20DE%20EQUIVALENCIA%2025.10.2016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acional.us.es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lsanchez@us.es" TargetMode="External"/><Relationship Id="rId4" Type="http://schemas.openxmlformats.org/officeDocument/2006/relationships/hyperlink" Target="mailto:fcom1@us.e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ovifcom@us.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g-social.es/Internet_1/Trabajadores/PrestacionesPension10935/Asistenciasanitaria/DesplazamientosporE11566/TSE2/index.htm" TargetMode="External"/><Relationship Id="rId3" Type="http://schemas.openxmlformats.org/officeDocument/2006/relationships/hyperlink" Target="http://www.internacional.us.es/seguro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com1@us.es" TargetMode="External"/><Relationship Id="rId4" Type="http://schemas.openxmlformats.org/officeDocument/2006/relationships/hyperlink" Target="mailto:movilidad@us.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vifcom@us.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vifcom@us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err="1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Movilidad</a:t>
            </a:r>
            <a:r>
              <a:rPr lang="en-US" sz="4800" b="1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 </a:t>
            </a:r>
            <a:r>
              <a:rPr lang="en-US" sz="4800" b="1" dirty="0" err="1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Internacional</a:t>
            </a:r>
            <a:r>
              <a:rPr lang="en-US" sz="4800" b="1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 </a:t>
            </a:r>
            <a:br>
              <a:rPr lang="en-US" sz="4800" b="1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</a:br>
            <a:r>
              <a:rPr lang="en-US" sz="4800" b="1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2018-2019</a:t>
            </a:r>
            <a:endParaRPr lang="en-US" sz="4800" b="1" dirty="0" smtClean="0">
              <a:solidFill>
                <a:srgbClr val="404040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rgbClr val="404040"/>
              </a:buClr>
            </a:pPr>
            <a:endParaRPr lang="en-US" sz="1800" dirty="0" smtClean="0">
              <a:solidFill>
                <a:srgbClr val="404040"/>
              </a:solidFill>
              <a:ea typeface="MS PGothic" pitchFamily="34" charset="-128"/>
            </a:endParaRPr>
          </a:p>
          <a:p>
            <a:pPr>
              <a:lnSpc>
                <a:spcPct val="90000"/>
              </a:lnSpc>
              <a:buClr>
                <a:srgbClr val="404040"/>
              </a:buClr>
            </a:pP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Vicedecanato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de 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Movilidad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y 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Relaciones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Internacionales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(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Decanato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)</a:t>
            </a:r>
          </a:p>
          <a:p>
            <a:pPr>
              <a:lnSpc>
                <a:spcPct val="90000"/>
              </a:lnSpc>
              <a:buClr>
                <a:srgbClr val="404040"/>
              </a:buClr>
            </a:pP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Secretar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ía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</a:t>
            </a: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566124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smtClean="0">
                <a:latin typeface="+mn-lt"/>
              </a:rPr>
              <a:t>Contacto: </a:t>
            </a:r>
            <a:r>
              <a:rPr lang="es-ES" sz="1400" dirty="0" smtClean="0">
                <a:latin typeface="+mn-lt"/>
                <a:hlinkClick r:id="rId2"/>
              </a:rPr>
              <a:t>movifcom@</a:t>
            </a:r>
            <a:r>
              <a:rPr lang="es-ES" sz="1400" dirty="0" smtClean="0">
                <a:latin typeface="+mn-lt"/>
                <a:hlinkClick r:id="rId2"/>
              </a:rPr>
              <a:t>us.es</a:t>
            </a:r>
            <a:endParaRPr lang="es-ES" sz="1400" dirty="0" smtClean="0">
              <a:latin typeface="+mn-lt"/>
            </a:endParaRPr>
          </a:p>
          <a:p>
            <a:pPr algn="r"/>
            <a:r>
              <a:rPr lang="es-ES" sz="1400" dirty="0" smtClean="0">
                <a:latin typeface="+mn-lt"/>
              </a:rPr>
              <a:t>@</a:t>
            </a:r>
            <a:r>
              <a:rPr lang="es-ES" sz="1400" dirty="0" err="1" smtClean="0">
                <a:latin typeface="+mn-lt"/>
              </a:rPr>
              <a:t>movifcom</a:t>
            </a:r>
            <a:endParaRPr lang="es-ES" sz="1400" dirty="0" smtClean="0">
              <a:latin typeface="+mn-lt"/>
            </a:endParaRPr>
          </a:p>
          <a:p>
            <a:pPr algn="r"/>
            <a:r>
              <a:rPr lang="es-ES" sz="1400" dirty="0" smtClean="0">
                <a:latin typeface="+mn-lt"/>
                <a:hlinkClick r:id="rId3"/>
              </a:rPr>
              <a:t>mlsanchez@us.es</a:t>
            </a:r>
            <a:r>
              <a:rPr lang="es-ES" sz="1400" dirty="0" smtClean="0">
                <a:latin typeface="+mn-lt"/>
              </a:rPr>
              <a:t> </a:t>
            </a:r>
            <a:endParaRPr lang="es-ES" sz="1400" dirty="0" smtClean="0">
              <a:latin typeface="+mn-lt"/>
            </a:endParaRPr>
          </a:p>
          <a:p>
            <a:pPr algn="r"/>
            <a:r>
              <a:rPr lang="es-ES" sz="1400" dirty="0" smtClean="0">
                <a:latin typeface="+mn-lt"/>
                <a:hlinkClick r:id="rId4"/>
              </a:rPr>
              <a:t>fcom1@us.es</a:t>
            </a:r>
            <a:r>
              <a:rPr lang="es-ES" sz="1400" dirty="0" smtClean="0">
                <a:latin typeface="+mn-lt"/>
              </a:rPr>
              <a:t> 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980728"/>
            <a:ext cx="8633420" cy="481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820472" cy="1368152"/>
          </a:xfrm>
        </p:spPr>
        <p:txBody>
          <a:bodyPr>
            <a:noAutofit/>
          </a:bodyPr>
          <a:lstStyle/>
          <a:p>
            <a:r>
              <a:rPr lang="es-ES" sz="2000" i="1" dirty="0">
                <a:solidFill>
                  <a:srgbClr val="3366FF"/>
                </a:solidFill>
              </a:rPr>
              <a:t>RESOLUCIÓN DEL RECTOR DE LA UNIVERSIDAD DE SEVILLA DE </a:t>
            </a:r>
            <a:r>
              <a:rPr lang="es-ES" sz="2000" i="1" dirty="0" smtClean="0">
                <a:solidFill>
                  <a:srgbClr val="3366FF"/>
                </a:solidFill>
              </a:rPr>
              <a:t>FECHA </a:t>
            </a:r>
            <a:r>
              <a:rPr lang="es-ES" sz="2000" i="1" dirty="0">
                <a:solidFill>
                  <a:srgbClr val="3366FF"/>
                </a:solidFill>
              </a:rPr>
              <a:t>09 DE ABRIL DE </a:t>
            </a:r>
            <a:r>
              <a:rPr lang="es-ES" sz="2000" i="1" dirty="0" smtClean="0">
                <a:solidFill>
                  <a:srgbClr val="3366FF"/>
                </a:solidFill>
              </a:rPr>
              <a:t>2013 </a:t>
            </a:r>
            <a:r>
              <a:rPr lang="es-ES" sz="2000" i="1" dirty="0">
                <a:solidFill>
                  <a:srgbClr val="3366FF"/>
                </a:solidFill>
              </a:rPr>
              <a:t>RELATIVA AL CONTENIDO DE LOS ACUERDOS DE ESTUDIOS </a:t>
            </a:r>
            <a:r>
              <a:rPr lang="es-ES" sz="2000" i="1" dirty="0" smtClean="0">
                <a:solidFill>
                  <a:srgbClr val="3366FF"/>
                </a:solidFill>
              </a:rPr>
              <a:t>EN </a:t>
            </a:r>
            <a:r>
              <a:rPr lang="es-ES" sz="2000" i="1" dirty="0">
                <a:solidFill>
                  <a:srgbClr val="3366FF"/>
                </a:solidFill>
              </a:rPr>
              <a:t>PROGRAMAS DE </a:t>
            </a:r>
            <a:r>
              <a:rPr lang="es-ES" sz="2000" i="1" dirty="0" smtClean="0">
                <a:solidFill>
                  <a:srgbClr val="3366FF"/>
                </a:solidFill>
              </a:rPr>
              <a:t>MOVILIDAD </a:t>
            </a:r>
            <a:r>
              <a:rPr lang="es-ES" sz="2000" i="1" dirty="0">
                <a:solidFill>
                  <a:srgbClr val="3366FF"/>
                </a:solidFill>
              </a:rPr>
              <a:t>INTERNACIONAL. </a:t>
            </a:r>
            <a:br>
              <a:rPr lang="es-ES" sz="2000" i="1" dirty="0">
                <a:solidFill>
                  <a:srgbClr val="3366FF"/>
                </a:solidFill>
              </a:rPr>
            </a:br>
            <a:endParaRPr lang="es-ES" sz="2000" i="1" dirty="0">
              <a:solidFill>
                <a:srgbClr val="3366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4644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dirty="0" smtClean="0"/>
              <a:t>“</a:t>
            </a:r>
            <a:r>
              <a:rPr lang="es-ES" dirty="0" smtClean="0"/>
              <a:t>Las </a:t>
            </a:r>
            <a:r>
              <a:rPr lang="es-ES" dirty="0"/>
              <a:t>equivalencias entre ambas se establecerán en </a:t>
            </a:r>
            <a:r>
              <a:rPr lang="es-ES" dirty="0" smtClean="0"/>
              <a:t>función </a:t>
            </a:r>
            <a:r>
              <a:rPr lang="es-ES" dirty="0"/>
              <a:t>de las </a:t>
            </a:r>
            <a:r>
              <a:rPr lang="es-ES" b="1" dirty="0">
                <a:solidFill>
                  <a:srgbClr val="C00000"/>
                </a:solidFill>
              </a:rPr>
              <a:t>competencias</a:t>
            </a:r>
            <a:r>
              <a:rPr lang="es-ES" dirty="0"/>
              <a:t> asociadas a las </a:t>
            </a:r>
            <a:r>
              <a:rPr lang="es-ES" dirty="0" smtClean="0"/>
              <a:t>mismas</a:t>
            </a:r>
            <a:r>
              <a:rPr lang="es-ES" dirty="0"/>
              <a:t>, atendiéndose especialmente el valor </a:t>
            </a:r>
            <a:r>
              <a:rPr lang="es-ES" dirty="0" smtClean="0"/>
              <a:t>formativo </a:t>
            </a:r>
            <a:r>
              <a:rPr lang="es-ES" dirty="0"/>
              <a:t>conjunto de las actividades académicas </a:t>
            </a:r>
            <a:r>
              <a:rPr lang="es-ES" dirty="0" smtClean="0"/>
              <a:t>desarrolladas </a:t>
            </a:r>
            <a:r>
              <a:rPr lang="es-ES" dirty="0"/>
              <a:t>y sin que sea necesariamente </a:t>
            </a:r>
            <a:r>
              <a:rPr lang="es-ES" dirty="0" smtClean="0"/>
              <a:t>exigible la </a:t>
            </a:r>
            <a:r>
              <a:rPr lang="es-ES" dirty="0"/>
              <a:t>identidad de contenidos entre las materias y </a:t>
            </a:r>
            <a:r>
              <a:rPr lang="es-ES" dirty="0" smtClean="0"/>
              <a:t>programas </a:t>
            </a:r>
            <a:r>
              <a:rPr lang="es-ES" dirty="0"/>
              <a:t>ni la plena equivalencia de créditos”.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342900" lvl="1" indent="-342900" algn="ctr">
              <a:lnSpc>
                <a:spcPct val="110000"/>
              </a:lnSpc>
              <a:buNone/>
            </a:pPr>
            <a:r>
              <a:rPr lang="en-US" sz="4000" b="1" dirty="0" err="1" smtClean="0">
                <a:solidFill>
                  <a:srgbClr val="C00000"/>
                </a:solidFill>
              </a:rPr>
              <a:t>Equidad</a:t>
            </a:r>
            <a:r>
              <a:rPr lang="en-US" sz="4000" b="1" dirty="0" smtClean="0">
                <a:solidFill>
                  <a:srgbClr val="C00000"/>
                </a:solidFill>
              </a:rPr>
              <a:t> en el nº de </a:t>
            </a:r>
            <a:r>
              <a:rPr lang="en-US" sz="4000" b="1" dirty="0" err="1" smtClean="0">
                <a:solidFill>
                  <a:srgbClr val="C00000"/>
                </a:solidFill>
              </a:rPr>
              <a:t>créditos</a:t>
            </a:r>
            <a:r>
              <a:rPr lang="en-US" sz="4000" b="1" dirty="0" smtClean="0">
                <a:solidFill>
                  <a:srgbClr val="C00000"/>
                </a:solidFill>
              </a:rPr>
              <a:t> y en los </a:t>
            </a:r>
            <a:r>
              <a:rPr lang="en-US" sz="4000" b="1" dirty="0" err="1" smtClean="0">
                <a:solidFill>
                  <a:srgbClr val="C00000"/>
                </a:solidFill>
              </a:rPr>
              <a:t>contenidos</a:t>
            </a:r>
            <a:r>
              <a:rPr lang="en-US" sz="4000" b="1" dirty="0" smtClean="0">
                <a:solidFill>
                  <a:srgbClr val="C00000"/>
                </a:solidFill>
              </a:rPr>
              <a:t> (</a:t>
            </a:r>
            <a:r>
              <a:rPr lang="en-US" sz="4000" b="1" dirty="0" err="1" smtClean="0">
                <a:solidFill>
                  <a:srgbClr val="C00000"/>
                </a:solidFill>
              </a:rPr>
              <a:t>flexibilidad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10000"/>
              </a:lnSpc>
              <a:buFontTx/>
              <a:buNone/>
            </a:pPr>
            <a:endParaRPr lang="es-ES_tradnl" sz="1900" dirty="0" smtClean="0">
              <a:latin typeface="Arial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s-ES_tradnl" sz="1900" dirty="0" smtClean="0">
                <a:latin typeface="Cambria" pitchFamily="18" charset="0"/>
              </a:rPr>
              <a:t>	</a:t>
            </a:r>
            <a:r>
              <a:rPr lang="es-ES_tradnl" sz="2400" dirty="0" smtClean="0"/>
              <a:t>El número de créditos de las asignaturas es variable en función del país </a:t>
            </a:r>
            <a:r>
              <a:rPr lang="es-ES_tradnl" sz="2400" dirty="0" smtClean="0"/>
              <a:t>y de la universidad</a:t>
            </a:r>
            <a:r>
              <a:rPr lang="es-ES_tradnl" sz="2400" dirty="0" smtClean="0"/>
              <a:t>. </a:t>
            </a:r>
            <a:endParaRPr lang="es-ES_tradnl" sz="2400" dirty="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s-ES_tradnl" sz="2400" dirty="0"/>
              <a:t>	</a:t>
            </a:r>
            <a:r>
              <a:rPr lang="es-ES_tradnl" sz="2400" dirty="0" smtClean="0"/>
              <a:t>Hay </a:t>
            </a:r>
            <a:r>
              <a:rPr lang="es-ES_tradnl" sz="2400" dirty="0" smtClean="0"/>
              <a:t>que buscar  una medida justa</a:t>
            </a:r>
            <a:r>
              <a:rPr lang="es-ES_tradnl" sz="2400" dirty="0" smtClean="0"/>
              <a:t>.</a:t>
            </a:r>
            <a:endParaRPr lang="es-ES" sz="2400" dirty="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s-ES" sz="2400" dirty="0"/>
              <a:t>	</a:t>
            </a:r>
            <a:r>
              <a:rPr lang="es-ES" sz="2400" dirty="0" smtClean="0"/>
              <a:t>Todo acuerdo académico lo trabajaremos con el estudiante de manera individualizada en el Vicedecanato de </a:t>
            </a:r>
            <a:r>
              <a:rPr lang="es-ES" sz="2400" dirty="0" smtClean="0"/>
              <a:t>Movilidad y RRII de la </a:t>
            </a:r>
            <a:r>
              <a:rPr lang="es-ES" sz="2400" dirty="0" err="1" smtClean="0"/>
              <a:t>FCom</a:t>
            </a:r>
            <a:r>
              <a:rPr lang="es-ES" sz="2400" dirty="0" smtClean="0"/>
              <a:t>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IMPORTANTE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70000"/>
              </a:lnSpc>
            </a:pPr>
            <a:endParaRPr lang="en-US" dirty="0" smtClean="0"/>
          </a:p>
          <a:p>
            <a:pPr algn="just">
              <a:lnSpc>
                <a:spcPct val="70000"/>
              </a:lnSpc>
            </a:pPr>
            <a:r>
              <a:rPr lang="en-US" sz="3900" dirty="0" smtClean="0"/>
              <a:t>La </a:t>
            </a:r>
            <a:r>
              <a:rPr lang="en-US" sz="3900" dirty="0" err="1" smtClean="0"/>
              <a:t>mayoría</a:t>
            </a:r>
            <a:r>
              <a:rPr lang="en-US" sz="3900" dirty="0" smtClean="0"/>
              <a:t> de </a:t>
            </a:r>
            <a:r>
              <a:rPr lang="en-US" sz="3900" dirty="0" err="1" smtClean="0"/>
              <a:t>las</a:t>
            </a:r>
            <a:r>
              <a:rPr lang="en-US" sz="3900" dirty="0" smtClean="0"/>
              <a:t> </a:t>
            </a:r>
            <a:r>
              <a:rPr lang="en-US" sz="3900" dirty="0" err="1" smtClean="0"/>
              <a:t>Facultades</a:t>
            </a:r>
            <a:r>
              <a:rPr lang="en-US" sz="3900" dirty="0" smtClean="0"/>
              <a:t> en </a:t>
            </a:r>
            <a:r>
              <a:rPr lang="en-US" sz="3900" dirty="0" err="1" smtClean="0"/>
              <a:t>Europa</a:t>
            </a:r>
            <a:r>
              <a:rPr lang="en-US" sz="3900" dirty="0" smtClean="0"/>
              <a:t> </a:t>
            </a:r>
            <a:r>
              <a:rPr lang="en-US" sz="3900" dirty="0" err="1" smtClean="0"/>
              <a:t>modifican</a:t>
            </a:r>
            <a:r>
              <a:rPr lang="en-US" sz="3900" dirty="0" smtClean="0"/>
              <a:t> </a:t>
            </a:r>
            <a:r>
              <a:rPr lang="en-US" sz="3900" dirty="0" err="1" smtClean="0"/>
              <a:t>sus</a:t>
            </a:r>
            <a:r>
              <a:rPr lang="en-US" sz="3900" dirty="0" smtClean="0"/>
              <a:t> planes de </a:t>
            </a:r>
            <a:r>
              <a:rPr lang="en-US" sz="3900" dirty="0" err="1" smtClean="0"/>
              <a:t>estudio</a:t>
            </a:r>
            <a:r>
              <a:rPr lang="en-US" sz="3900" dirty="0" smtClean="0"/>
              <a:t> </a:t>
            </a:r>
            <a:r>
              <a:rPr lang="en-US" sz="3900" dirty="0" err="1" smtClean="0"/>
              <a:t>anualmente</a:t>
            </a:r>
            <a:r>
              <a:rPr lang="en-US" sz="3900" dirty="0" smtClean="0"/>
              <a:t>.</a:t>
            </a:r>
          </a:p>
          <a:p>
            <a:pPr algn="just">
              <a:lnSpc>
                <a:spcPct val="70000"/>
              </a:lnSpc>
            </a:pPr>
            <a:endParaRPr lang="en-US" sz="3900" dirty="0" smtClean="0"/>
          </a:p>
          <a:p>
            <a:pPr algn="just">
              <a:lnSpc>
                <a:spcPct val="70000"/>
              </a:lnSpc>
            </a:pPr>
            <a:r>
              <a:rPr lang="en-US" sz="3900" dirty="0" err="1" smtClean="0"/>
              <a:t>Algunas</a:t>
            </a:r>
            <a:r>
              <a:rPr lang="en-US" sz="3900" dirty="0" smtClean="0"/>
              <a:t> </a:t>
            </a:r>
            <a:r>
              <a:rPr lang="en-US" sz="3900" dirty="0" err="1" smtClean="0"/>
              <a:t>tendrán</a:t>
            </a:r>
            <a:r>
              <a:rPr lang="en-US" sz="3900" dirty="0" smtClean="0"/>
              <a:t> la </a:t>
            </a:r>
            <a:r>
              <a:rPr lang="en-US" sz="3900" dirty="0" err="1" smtClean="0"/>
              <a:t>información</a:t>
            </a:r>
            <a:r>
              <a:rPr lang="en-US" sz="3900" dirty="0" smtClean="0"/>
              <a:t> en la </a:t>
            </a:r>
            <a:r>
              <a:rPr lang="en-US" sz="3900" dirty="0" err="1" smtClean="0"/>
              <a:t>página</a:t>
            </a:r>
            <a:r>
              <a:rPr lang="en-US" sz="3900" dirty="0" smtClean="0"/>
              <a:t> web y </a:t>
            </a:r>
            <a:r>
              <a:rPr lang="en-US" sz="3900" dirty="0" err="1" smtClean="0"/>
              <a:t>otras</a:t>
            </a:r>
            <a:r>
              <a:rPr lang="en-US" sz="3900" dirty="0" smtClean="0"/>
              <a:t> </a:t>
            </a:r>
            <a:r>
              <a:rPr lang="en-US" sz="3900" dirty="0" err="1" smtClean="0"/>
              <a:t>os</a:t>
            </a:r>
            <a:r>
              <a:rPr lang="en-US" sz="3900" dirty="0" smtClean="0"/>
              <a:t> </a:t>
            </a:r>
            <a:r>
              <a:rPr lang="en-US" sz="3900" dirty="0" err="1" smtClean="0"/>
              <a:t>enviarán</a:t>
            </a:r>
            <a:r>
              <a:rPr lang="en-US" sz="3900" dirty="0" smtClean="0"/>
              <a:t> </a:t>
            </a:r>
            <a:r>
              <a:rPr lang="en-US" sz="3900" dirty="0" err="1" smtClean="0"/>
              <a:t>correos</a:t>
            </a:r>
            <a:r>
              <a:rPr lang="en-US" sz="3900" dirty="0" smtClean="0"/>
              <a:t> </a:t>
            </a:r>
            <a:r>
              <a:rPr lang="en-US" sz="3900" dirty="0" err="1" smtClean="0"/>
              <a:t>electrónicos</a:t>
            </a:r>
            <a:r>
              <a:rPr lang="en-US" sz="3900" dirty="0" smtClean="0"/>
              <a:t>.</a:t>
            </a:r>
          </a:p>
          <a:p>
            <a:pPr algn="just">
              <a:lnSpc>
                <a:spcPct val="70000"/>
              </a:lnSpc>
            </a:pPr>
            <a:endParaRPr lang="en-US" sz="3900" dirty="0" smtClean="0"/>
          </a:p>
          <a:p>
            <a:pPr algn="just">
              <a:lnSpc>
                <a:spcPct val="70000"/>
              </a:lnSpc>
            </a:pPr>
            <a:r>
              <a:rPr lang="en-US" sz="3900" dirty="0" smtClean="0"/>
              <a:t>De </a:t>
            </a:r>
            <a:r>
              <a:rPr lang="en-US" sz="3900" dirty="0" err="1" smtClean="0"/>
              <a:t>manera</a:t>
            </a:r>
            <a:r>
              <a:rPr lang="en-US" sz="3900" dirty="0" smtClean="0"/>
              <a:t> </a:t>
            </a:r>
            <a:r>
              <a:rPr lang="en-US" sz="3900" dirty="0" err="1" smtClean="0"/>
              <a:t>orientativa</a:t>
            </a:r>
            <a:r>
              <a:rPr lang="en-US" sz="3900" dirty="0" smtClean="0"/>
              <a:t>, </a:t>
            </a:r>
            <a:r>
              <a:rPr lang="en-US" sz="3900" dirty="0" err="1" smtClean="0"/>
              <a:t>tienes</a:t>
            </a:r>
            <a:r>
              <a:rPr lang="en-US" sz="3900" dirty="0" smtClean="0"/>
              <a:t> </a:t>
            </a:r>
            <a:r>
              <a:rPr lang="en-US" sz="3900" dirty="0" err="1" smtClean="0"/>
              <a:t>información</a:t>
            </a:r>
            <a:r>
              <a:rPr lang="en-US" sz="3900" dirty="0" smtClean="0"/>
              <a:t> en </a:t>
            </a:r>
            <a:r>
              <a:rPr lang="en-US" sz="3900" dirty="0" err="1" smtClean="0"/>
              <a:t>nuestra</a:t>
            </a:r>
            <a:r>
              <a:rPr lang="en-US" sz="3900" dirty="0" smtClean="0"/>
              <a:t> </a:t>
            </a:r>
            <a:r>
              <a:rPr lang="en-US" sz="3900" dirty="0" smtClean="0">
                <a:hlinkClick r:id="rId2"/>
              </a:rPr>
              <a:t>web</a:t>
            </a:r>
            <a:r>
              <a:rPr lang="en-US" sz="3900" dirty="0" smtClean="0"/>
              <a:t>.</a:t>
            </a:r>
          </a:p>
          <a:p>
            <a:pPr algn="just">
              <a:lnSpc>
                <a:spcPct val="70000"/>
              </a:lnSpc>
            </a:pPr>
            <a:endParaRPr lang="en-US" sz="4000" dirty="0" smtClean="0"/>
          </a:p>
          <a:p>
            <a:pPr algn="just">
              <a:lnSpc>
                <a:spcPct val="70000"/>
              </a:lnSpc>
            </a:pPr>
            <a:endParaRPr lang="en-US" sz="2600" b="1" dirty="0" smtClean="0"/>
          </a:p>
          <a:p>
            <a:pPr lvl="1">
              <a:lnSpc>
                <a:spcPct val="70000"/>
              </a:lnSpc>
              <a:buFontTx/>
              <a:buNone/>
            </a:pPr>
            <a:endParaRPr lang="en-US" b="1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Modificación de acuerdos de estudio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s-ES" dirty="0" smtClean="0"/>
              <a:t>	Es mejor no hacer modificaciones de los acuerdos académicos hasta que no estéis seguro de los cambios. 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	Las modificaciones se gestionarán a través de la aplicación informática (tenéis que solicitar la modificación) y validarse desde el Vicedecanato de Movilidad y Relaciones Internacionales de la FCOM. 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	Se pueden hacer una vez que el alumno esté en la UD y tenga toda la información sobre las asignaturas</a:t>
            </a:r>
          </a:p>
          <a:p>
            <a:pPr algn="just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4600" b="1" dirty="0" smtClean="0">
                <a:solidFill>
                  <a:srgbClr val="C00000"/>
                </a:solidFill>
              </a:rPr>
              <a:t>	Tienes un 1 mes de plazo desde tu llegada para modificar el acuerdo académico</a:t>
            </a:r>
          </a:p>
          <a:p>
            <a:pPr algn="ctr">
              <a:buNone/>
            </a:pPr>
            <a:endParaRPr lang="es-ES" sz="4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s-ES" sz="4600" b="1" dirty="0" smtClean="0">
                <a:solidFill>
                  <a:srgbClr val="C00000"/>
                </a:solidFill>
              </a:rPr>
              <a:t>Debe estar firmado por las tres partes, si no, no es válido</a:t>
            </a:r>
          </a:p>
          <a:p>
            <a:pPr algn="just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4600" b="1" dirty="0" smtClean="0">
                <a:solidFill>
                  <a:srgbClr val="C00000"/>
                </a:solidFill>
              </a:rPr>
              <a:t>No podéis olvidar mandar la modificación a </a:t>
            </a:r>
            <a:r>
              <a:rPr lang="es-ES" sz="4600" b="1" dirty="0" smtClean="0">
                <a:solidFill>
                  <a:srgbClr val="C00000"/>
                </a:solidFill>
                <a:hlinkClick r:id="rId2"/>
              </a:rPr>
              <a:t>movifcom@us.es</a:t>
            </a:r>
            <a:r>
              <a:rPr lang="es-ES" sz="4600" b="1" dirty="0" smtClean="0">
                <a:solidFill>
                  <a:srgbClr val="C00000"/>
                </a:solidFill>
              </a:rPr>
              <a:t>, </a:t>
            </a:r>
            <a:r>
              <a:rPr lang="es-ES" sz="4600" b="1" dirty="0" smtClean="0">
                <a:solidFill>
                  <a:srgbClr val="C00000"/>
                </a:solidFill>
                <a:hlinkClick r:id="rId3"/>
              </a:rPr>
              <a:t>fcom1@us.es</a:t>
            </a:r>
            <a:r>
              <a:rPr lang="es-ES" sz="4600" b="1" dirty="0" smtClean="0">
                <a:solidFill>
                  <a:srgbClr val="C00000"/>
                </a:solidFill>
              </a:rPr>
              <a:t> y </a:t>
            </a:r>
            <a:r>
              <a:rPr lang="es-ES" sz="4600" b="1" dirty="0" smtClean="0">
                <a:solidFill>
                  <a:srgbClr val="C00000"/>
                </a:solidFill>
                <a:hlinkClick r:id="rId4"/>
              </a:rPr>
              <a:t>movilidad@us.es</a:t>
            </a:r>
            <a:r>
              <a:rPr lang="es-ES" sz="4600" b="1" dirty="0" smtClean="0">
                <a:solidFill>
                  <a:srgbClr val="C00000"/>
                </a:solidFill>
              </a:rPr>
              <a:t> </a:t>
            </a:r>
            <a:endParaRPr lang="es-ES" sz="46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Modificación de acuerdos de estudio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Reducción de estancia</a:t>
            </a:r>
          </a:p>
          <a:p>
            <a:pPr lvl="1"/>
            <a:r>
              <a:rPr lang="es-ES" dirty="0" smtClean="0"/>
              <a:t>Solicitar al Centro de RRII de la US </a:t>
            </a:r>
            <a:r>
              <a:rPr lang="es-ES" dirty="0" smtClean="0">
                <a:sym typeface="Wingdings" pitchFamily="2" charset="2"/>
              </a:rPr>
              <a:t> Validar desde el Vicedecanato.</a:t>
            </a:r>
          </a:p>
          <a:p>
            <a:pPr lvl="1"/>
            <a:r>
              <a:rPr lang="es-ES" dirty="0" smtClean="0">
                <a:sym typeface="Wingdings" pitchFamily="2" charset="2"/>
              </a:rPr>
              <a:t>El periodo no disfrutado deberá devolverse.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Ampliación de estancia para el mismo curso académico</a:t>
            </a:r>
          </a:p>
          <a:p>
            <a:pPr lvl="1" algn="just"/>
            <a:r>
              <a:rPr lang="es-ES" sz="2400" dirty="0" smtClean="0"/>
              <a:t>Solicitar documento de ampliación a RRII </a:t>
            </a:r>
            <a:r>
              <a:rPr lang="es-ES" sz="2400" dirty="0" smtClean="0">
                <a:sym typeface="Wingdings" pitchFamily="2" charset="2"/>
              </a:rPr>
              <a:t> Validar desde el Vicedecanato para que se os pueda modificar la aplicación informática (+ asignaturas)</a:t>
            </a:r>
          </a:p>
          <a:p>
            <a:pPr lvl="1" algn="just"/>
            <a:r>
              <a:rPr lang="es-ES" sz="2400" dirty="0" smtClean="0">
                <a:sym typeface="Wingdings" pitchFamily="2" charset="2"/>
              </a:rPr>
              <a:t>Fechas: 30 de noviembre para 1 cuatrimestre; 15 de marzo para 2 cuatrimestre.</a:t>
            </a:r>
          </a:p>
          <a:p>
            <a:pPr lvl="1" algn="just"/>
            <a:r>
              <a:rPr lang="es-ES" sz="2400" dirty="0" smtClean="0">
                <a:sym typeface="Wingdings" pitchFamily="2" charset="2"/>
              </a:rPr>
              <a:t>No implica generalmente mayor dotación académica.</a:t>
            </a:r>
          </a:p>
          <a:p>
            <a:pPr lvl="1" algn="just"/>
            <a:r>
              <a:rPr lang="es-ES" sz="2400" dirty="0" smtClean="0">
                <a:sym typeface="Wingdings" pitchFamily="2" charset="2"/>
              </a:rPr>
              <a:t>A efectos académicos sólo se reconocerá el periodo lectivo (estancias de 10 meses).</a:t>
            </a:r>
          </a:p>
          <a:p>
            <a:pPr lvl="1" algn="just"/>
            <a:r>
              <a:rPr lang="es-ES" sz="2400" dirty="0" smtClean="0">
                <a:sym typeface="Wingdings" pitchFamily="2" charset="2"/>
              </a:rPr>
              <a:t>No se puede ampliar si el periodo entra en otro curso académico.</a:t>
            </a:r>
            <a:endParaRPr lang="es-E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600" b="1" i="1" dirty="0" err="1" smtClean="0">
                <a:solidFill>
                  <a:schemeClr val="accent3"/>
                </a:solidFill>
                <a:latin typeface="+mn-lt"/>
                <a:ea typeface="+mj-ea"/>
              </a:rPr>
              <a:t>Una</a:t>
            </a:r>
            <a:r>
              <a:rPr lang="en-US" sz="5600" b="1" i="1" dirty="0" smtClean="0">
                <a:solidFill>
                  <a:schemeClr val="accent3"/>
                </a:solidFill>
                <a:latin typeface="+mn-lt"/>
                <a:ea typeface="+mj-ea"/>
              </a:rPr>
              <a:t> </a:t>
            </a:r>
            <a:r>
              <a:rPr lang="en-US" sz="5600" b="1" i="1" dirty="0" err="1">
                <a:solidFill>
                  <a:schemeClr val="accent3"/>
                </a:solidFill>
                <a:latin typeface="+mn-lt"/>
                <a:ea typeface="+mj-ea"/>
              </a:rPr>
              <a:t>vez</a:t>
            </a:r>
            <a:r>
              <a:rPr lang="en-US" sz="5600" b="1" i="1" dirty="0">
                <a:solidFill>
                  <a:schemeClr val="accent3"/>
                </a:solidFill>
                <a:latin typeface="+mn-lt"/>
                <a:ea typeface="+mj-ea"/>
              </a:rPr>
              <a:t> en el </a:t>
            </a:r>
            <a:r>
              <a:rPr lang="en-US" sz="5600" b="1" i="1" dirty="0" err="1" smtClean="0">
                <a:solidFill>
                  <a:schemeClr val="accent3"/>
                </a:solidFill>
                <a:latin typeface="+mn-lt"/>
                <a:ea typeface="+mj-ea"/>
              </a:rPr>
              <a:t>destino</a:t>
            </a:r>
            <a:endParaRPr lang="en-US" sz="5600" b="1" i="1" dirty="0">
              <a:solidFill>
                <a:schemeClr val="accent3"/>
              </a:solidFill>
              <a:latin typeface="+mn-lt"/>
              <a:ea typeface="+mj-ea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s-ES" sz="2400" dirty="0" smtClean="0">
                <a:latin typeface="Calibri" pitchFamily="34" charset="0"/>
              </a:rPr>
              <a:t>Dirígete a los servicios administrativos encargados de la recepción de alumnos extranjeros, junto con tu acreditación de becario Erasmus de la Universidad de Sevilla.</a:t>
            </a: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endParaRPr lang="en-US" sz="24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n-US" sz="2400" dirty="0" err="1" smtClean="0">
                <a:latin typeface="Calibri" pitchFamily="34" charset="0"/>
              </a:rPr>
              <a:t>Firmar</a:t>
            </a:r>
            <a:r>
              <a:rPr lang="en-US" sz="2400" dirty="0" smtClean="0">
                <a:latin typeface="Calibri" pitchFamily="34" charset="0"/>
              </a:rPr>
              <a:t> el </a:t>
            </a:r>
            <a:r>
              <a:rPr lang="en-US" sz="2400" dirty="0" smtClean="0">
                <a:latin typeface="Calibri" pitchFamily="34" charset="0"/>
                <a:hlinkClick r:id="rId2"/>
              </a:rPr>
              <a:t>certificado de llegada</a:t>
            </a:r>
            <a:r>
              <a:rPr lang="en-US" sz="2400" dirty="0" smtClean="0">
                <a:latin typeface="Calibri" pitchFamily="34" charset="0"/>
              </a:rPr>
              <a:t>. </a:t>
            </a:r>
            <a:r>
              <a:rPr lang="en-US" sz="2400" dirty="0" err="1" smtClean="0">
                <a:latin typeface="Calibri" pitchFamily="34" charset="0"/>
              </a:rPr>
              <a:t>Cuando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vuelves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tienes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que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traer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también</a:t>
            </a:r>
            <a:r>
              <a:rPr lang="en-US" sz="2400" dirty="0" smtClean="0">
                <a:latin typeface="Calibri" pitchFamily="34" charset="0"/>
              </a:rPr>
              <a:t> el </a:t>
            </a:r>
            <a:r>
              <a:rPr lang="en-US" sz="2400" dirty="0" err="1" smtClean="0">
                <a:latin typeface="Calibri" pitchFamily="34" charset="0"/>
                <a:hlinkClick r:id="rId3"/>
              </a:rPr>
              <a:t>certificado</a:t>
            </a:r>
            <a:r>
              <a:rPr lang="en-US" sz="2400" dirty="0" smtClean="0">
                <a:latin typeface="Calibri" pitchFamily="34" charset="0"/>
                <a:hlinkClick r:id="rId3"/>
              </a:rPr>
              <a:t> de estancia</a:t>
            </a:r>
            <a:r>
              <a:rPr lang="en-US" sz="2400" dirty="0" smtClean="0">
                <a:latin typeface="Calibri" pitchFamily="34" charset="0"/>
              </a:rPr>
              <a:t>. </a:t>
            </a: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endParaRPr lang="en-US" sz="24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n-US" sz="2400" dirty="0" smtClean="0">
                <a:latin typeface="Calibri" pitchFamily="34" charset="0"/>
              </a:rPr>
              <a:t>Es </a:t>
            </a:r>
            <a:r>
              <a:rPr lang="en-US" sz="2400" dirty="0" err="1" smtClean="0">
                <a:latin typeface="Calibri" pitchFamily="34" charset="0"/>
              </a:rPr>
              <a:t>posible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que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allí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tengas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que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rellenar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otros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documentos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distintos</a:t>
            </a:r>
            <a:r>
              <a:rPr lang="en-US" sz="2400" dirty="0" smtClean="0">
                <a:latin typeface="Calibri" pitchFamily="34" charset="0"/>
              </a:rPr>
              <a:t> y </a:t>
            </a:r>
            <a:r>
              <a:rPr lang="en-US" sz="2400" dirty="0" err="1" smtClean="0">
                <a:latin typeface="Calibri" pitchFamily="34" charset="0"/>
              </a:rPr>
              <a:t>hacer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matrícula</a:t>
            </a:r>
            <a:r>
              <a:rPr lang="en-US" sz="2400" dirty="0" smtClean="0">
                <a:latin typeface="Calibri" pitchFamily="34" charset="0"/>
              </a:rPr>
              <a:t> con </a:t>
            </a:r>
            <a:r>
              <a:rPr lang="en-US" sz="2400" dirty="0" err="1" smtClean="0">
                <a:latin typeface="Calibri" pitchFamily="34" charset="0"/>
              </a:rPr>
              <a:t>las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asignaturas</a:t>
            </a:r>
            <a:r>
              <a:rPr lang="en-US" sz="2400" dirty="0" smtClean="0">
                <a:latin typeface="Calibri" pitchFamily="34" charset="0"/>
              </a:rPr>
              <a:t> de </a:t>
            </a:r>
            <a:r>
              <a:rPr lang="en-US" sz="2400" dirty="0" err="1" smtClean="0">
                <a:latin typeface="Calibri" pitchFamily="34" charset="0"/>
              </a:rPr>
              <a:t>allí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endParaRPr lang="en-US" sz="24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n-US" sz="2400" dirty="0" err="1" smtClean="0">
                <a:latin typeface="Calibri" pitchFamily="34" charset="0"/>
              </a:rPr>
              <a:t>Debes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remitirnos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copia</a:t>
            </a:r>
            <a:r>
              <a:rPr lang="en-US" sz="2400" dirty="0" smtClean="0">
                <a:latin typeface="Calibri" pitchFamily="34" charset="0"/>
              </a:rPr>
              <a:t> de la </a:t>
            </a:r>
            <a:r>
              <a:rPr lang="en-US" sz="2400" dirty="0" err="1" smtClean="0">
                <a:latin typeface="Calibri" pitchFamily="34" charset="0"/>
              </a:rPr>
              <a:t>certificación</a:t>
            </a:r>
            <a:r>
              <a:rPr lang="en-US" sz="2400" dirty="0" smtClean="0">
                <a:latin typeface="Calibri" pitchFamily="34" charset="0"/>
              </a:rPr>
              <a:t> de la </a:t>
            </a:r>
            <a:r>
              <a:rPr lang="en-US" sz="2400" dirty="0" err="1" smtClean="0">
                <a:latin typeface="Calibri" pitchFamily="34" charset="0"/>
              </a:rPr>
              <a:t>fecha</a:t>
            </a:r>
            <a:r>
              <a:rPr lang="en-US" sz="2400" dirty="0" smtClean="0">
                <a:latin typeface="Calibri" pitchFamily="34" charset="0"/>
              </a:rPr>
              <a:t> de </a:t>
            </a:r>
            <a:r>
              <a:rPr lang="en-US" sz="2400" dirty="0" err="1" smtClean="0">
                <a:latin typeface="Calibri" pitchFamily="34" charset="0"/>
              </a:rPr>
              <a:t>llegada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endParaRPr lang="en-US" sz="2400" dirty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n-US" sz="2400" dirty="0" err="1" smtClean="0">
                <a:latin typeface="Calibri" pitchFamily="34" charset="0"/>
              </a:rPr>
              <a:t>Modificar</a:t>
            </a:r>
            <a:r>
              <a:rPr lang="en-US" sz="2400" dirty="0" smtClean="0">
                <a:latin typeface="Calibri" pitchFamily="34" charset="0"/>
              </a:rPr>
              <a:t> el </a:t>
            </a:r>
            <a:r>
              <a:rPr lang="en-US" sz="2400" dirty="0" err="1" smtClean="0">
                <a:latin typeface="Calibri" pitchFamily="34" charset="0"/>
              </a:rPr>
              <a:t>acuerdo</a:t>
            </a:r>
            <a:r>
              <a:rPr lang="en-US" sz="2400" dirty="0" smtClean="0">
                <a:latin typeface="Calibri" pitchFamily="34" charset="0"/>
              </a:rPr>
              <a:t> de </a:t>
            </a:r>
            <a:r>
              <a:rPr lang="en-US" sz="2400" dirty="0" err="1" smtClean="0">
                <a:latin typeface="Calibri" pitchFamily="34" charset="0"/>
              </a:rPr>
              <a:t>estudios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</a:rPr>
              <a:t>si</a:t>
            </a:r>
            <a:r>
              <a:rPr lang="en-US" sz="2400" dirty="0" smtClean="0">
                <a:latin typeface="Calibri" pitchFamily="34" charset="0"/>
              </a:rPr>
              <a:t> lo </a:t>
            </a:r>
            <a:r>
              <a:rPr lang="en-US" sz="2400" dirty="0" err="1" smtClean="0">
                <a:latin typeface="Calibri" pitchFamily="34" charset="0"/>
              </a:rPr>
              <a:t>necesitas</a:t>
            </a:r>
            <a:r>
              <a:rPr lang="en-US" sz="2400" dirty="0" smtClean="0">
                <a:latin typeface="Calibri" pitchFamily="34" charset="0"/>
              </a:rPr>
              <a:t>) </a:t>
            </a:r>
            <a:r>
              <a:rPr lang="en-US" sz="2400" dirty="0" err="1" smtClean="0">
                <a:latin typeface="Calibri" pitchFamily="34" charset="0"/>
              </a:rPr>
              <a:t>durante</a:t>
            </a:r>
            <a:r>
              <a:rPr lang="en-US" sz="2400" dirty="0" smtClean="0">
                <a:latin typeface="Calibri" pitchFamily="34" charset="0"/>
              </a:rPr>
              <a:t> el primer </a:t>
            </a:r>
            <a:r>
              <a:rPr lang="en-US" sz="2400" dirty="0" err="1" smtClean="0">
                <a:latin typeface="Calibri" pitchFamily="34" charset="0"/>
              </a:rPr>
              <a:t>mes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endParaRPr lang="en-US" sz="2400" dirty="0">
              <a:latin typeface="Calibri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ea"/>
              <a:buAutoNum type="circleNumDbPlain"/>
            </a:pPr>
            <a:r>
              <a:rPr lang="en-US" sz="2400" dirty="0" err="1" smtClean="0">
                <a:latin typeface="Calibri" pitchFamily="34" charset="0"/>
              </a:rPr>
              <a:t>Respetar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normas</a:t>
            </a:r>
            <a:r>
              <a:rPr lang="en-US" sz="2400" dirty="0" smtClean="0">
                <a:latin typeface="Calibri" pitchFamily="34" charset="0"/>
              </a:rPr>
              <a:t> y </a:t>
            </a:r>
            <a:r>
              <a:rPr lang="en-US" sz="2400" dirty="0" err="1" smtClean="0">
                <a:latin typeface="Calibri" pitchFamily="34" charset="0"/>
              </a:rPr>
              <a:t>costumbres</a:t>
            </a:r>
            <a:r>
              <a:rPr lang="en-US" sz="2400" dirty="0" smtClean="0">
                <a:latin typeface="Calibri" pitchFamily="34" charset="0"/>
              </a:rPr>
              <a:t> del </a:t>
            </a:r>
            <a:r>
              <a:rPr lang="en-US" sz="2400" dirty="0" err="1" smtClean="0">
                <a:latin typeface="Calibri" pitchFamily="34" charset="0"/>
              </a:rPr>
              <a:t>país</a:t>
            </a:r>
            <a:r>
              <a:rPr lang="en-US" sz="2400" dirty="0" smtClean="0">
                <a:latin typeface="Calibri" pitchFamily="34" charset="0"/>
              </a:rPr>
              <a:t> de </a:t>
            </a:r>
            <a:r>
              <a:rPr lang="en-US" sz="2400" dirty="0" err="1" smtClean="0">
                <a:latin typeface="Calibri" pitchFamily="34" charset="0"/>
              </a:rPr>
              <a:t>acogida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i="1" dirty="0" err="1" smtClean="0">
                <a:solidFill>
                  <a:schemeClr val="accent4"/>
                </a:solidFill>
                <a:latin typeface="Calibri" pitchFamily="34" charset="0"/>
              </a:rPr>
              <a:t>Qué</a:t>
            </a:r>
            <a:r>
              <a:rPr lang="en-US" sz="5600" b="1" i="1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sz="5600" b="1" i="1" dirty="0" err="1" smtClean="0">
                <a:solidFill>
                  <a:schemeClr val="accent4"/>
                </a:solidFill>
                <a:latin typeface="Calibri" pitchFamily="34" charset="0"/>
              </a:rPr>
              <a:t>hacer</a:t>
            </a:r>
            <a:r>
              <a:rPr lang="en-US" sz="5600" b="1" i="1" dirty="0" smtClean="0">
                <a:solidFill>
                  <a:schemeClr val="accent4"/>
                </a:solidFill>
                <a:latin typeface="Calibri" pitchFamily="34" charset="0"/>
              </a:rPr>
              <a:t> a la </a:t>
            </a:r>
            <a:r>
              <a:rPr lang="en-US" sz="5600" b="1" i="1" dirty="0" err="1" smtClean="0">
                <a:solidFill>
                  <a:schemeClr val="accent4"/>
                </a:solidFill>
                <a:latin typeface="Calibri" pitchFamily="34" charset="0"/>
              </a:rPr>
              <a:t>vuelta</a:t>
            </a:r>
            <a:endParaRPr lang="en-US" sz="5600" b="1" i="1" dirty="0" smtClean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ea"/>
              <a:buAutoNum type="circleNumDbPlain"/>
            </a:pPr>
            <a:r>
              <a:rPr lang="es-ES" sz="2600" dirty="0" smtClean="0"/>
              <a:t>Realizar la prueba obligatoria de evaluación de la competencia lingüística </a:t>
            </a:r>
            <a:r>
              <a:rPr lang="es-ES" sz="2600" dirty="0" smtClean="0"/>
              <a:t>OLS dentro </a:t>
            </a:r>
            <a:r>
              <a:rPr lang="es-ES" sz="2600" dirty="0" smtClean="0"/>
              <a:t>del mes siguiente a la finalización de su estancia</a:t>
            </a:r>
            <a:endParaRPr lang="en-US" sz="2600" dirty="0" smtClean="0">
              <a:latin typeface="Calibri" pitchFamily="34" charset="0"/>
            </a:endParaRPr>
          </a:p>
          <a:p>
            <a:pPr marL="514350" indent="-514350" algn="just">
              <a:buFont typeface="+mj-ea"/>
              <a:buAutoNum type="circleNumDbPlain"/>
            </a:pPr>
            <a:r>
              <a:rPr lang="en-US" sz="2600" dirty="0" err="1" smtClean="0">
                <a:latin typeface="Calibri" pitchFamily="34" charset="0"/>
              </a:rPr>
              <a:t>Presentar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todos</a:t>
            </a:r>
            <a:r>
              <a:rPr lang="en-US" sz="2600" dirty="0" smtClean="0">
                <a:latin typeface="Calibri" pitchFamily="34" charset="0"/>
              </a:rPr>
              <a:t> los </a:t>
            </a:r>
            <a:r>
              <a:rPr lang="en-US" sz="2600" dirty="0" err="1" smtClean="0">
                <a:latin typeface="Calibri" pitchFamily="34" charset="0"/>
              </a:rPr>
              <a:t>documentos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que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pide</a:t>
            </a:r>
            <a:r>
              <a:rPr lang="en-US" sz="2600" dirty="0" smtClean="0">
                <a:latin typeface="Calibri" pitchFamily="34" charset="0"/>
              </a:rPr>
              <a:t> el Centro </a:t>
            </a:r>
            <a:r>
              <a:rPr lang="en-US" sz="2600" dirty="0" err="1" smtClean="0">
                <a:latin typeface="Calibri" pitchFamily="34" charset="0"/>
              </a:rPr>
              <a:t>Internacional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15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días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después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de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tu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llegada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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Certificado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de estancia +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Informe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del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estudiante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(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te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llegará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a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tu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UVUS).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Fecha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tope: 30 de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septiembre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de 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2019.</a:t>
            </a:r>
            <a:endParaRPr lang="en-US" sz="2600" dirty="0" smtClean="0">
              <a:latin typeface="Calibri" pitchFamily="34" charset="0"/>
              <a:sym typeface="Wingdings" pitchFamily="2" charset="2"/>
            </a:endParaRPr>
          </a:p>
          <a:p>
            <a:pPr marL="514350" indent="-514350" algn="just">
              <a:buFont typeface="+mj-ea"/>
              <a:buAutoNum type="circleNumDbPlain"/>
            </a:pPr>
            <a:r>
              <a:rPr lang="en-US" sz="2600" dirty="0" err="1" smtClean="0">
                <a:latin typeface="Calibri" pitchFamily="34" charset="0"/>
              </a:rPr>
              <a:t>Presentar</a:t>
            </a:r>
            <a:r>
              <a:rPr lang="en-US" sz="2600" dirty="0" smtClean="0">
                <a:latin typeface="Calibri" pitchFamily="34" charset="0"/>
              </a:rPr>
              <a:t> en </a:t>
            </a:r>
            <a:r>
              <a:rPr lang="en-US" sz="2600" dirty="0" err="1" smtClean="0">
                <a:latin typeface="Calibri" pitchFamily="34" charset="0"/>
              </a:rPr>
              <a:t>Secretaría</a:t>
            </a:r>
            <a:r>
              <a:rPr lang="en-US" sz="2600" dirty="0" smtClean="0">
                <a:latin typeface="Calibri" pitchFamily="34" charset="0"/>
              </a:rPr>
              <a:t> de la FCOM el </a:t>
            </a:r>
            <a:r>
              <a:rPr lang="en-US" sz="2600" dirty="0" err="1" smtClean="0">
                <a:latin typeface="Calibri" pitchFamily="34" charset="0"/>
              </a:rPr>
              <a:t>acuerdo</a:t>
            </a:r>
            <a:r>
              <a:rPr lang="en-US" sz="2600" dirty="0" smtClean="0">
                <a:latin typeface="Calibri" pitchFamily="34" charset="0"/>
              </a:rPr>
              <a:t> de </a:t>
            </a:r>
            <a:r>
              <a:rPr lang="en-US" sz="2600" dirty="0" err="1" smtClean="0">
                <a:latin typeface="Calibri" pitchFamily="34" charset="0"/>
              </a:rPr>
              <a:t>estudios</a:t>
            </a:r>
            <a:r>
              <a:rPr lang="en-US" sz="2600" dirty="0" smtClean="0">
                <a:latin typeface="Calibri" pitchFamily="34" charset="0"/>
              </a:rPr>
              <a:t> final </a:t>
            </a:r>
            <a:r>
              <a:rPr lang="en-US" sz="2600" dirty="0" err="1" smtClean="0">
                <a:latin typeface="Calibri" pitchFamily="34" charset="0"/>
              </a:rPr>
              <a:t>para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pedir</a:t>
            </a:r>
            <a:r>
              <a:rPr lang="en-US" sz="2600" dirty="0" smtClean="0">
                <a:latin typeface="Calibri" pitchFamily="34" charset="0"/>
              </a:rPr>
              <a:t> el </a:t>
            </a:r>
            <a:r>
              <a:rPr lang="en-US" sz="2600" dirty="0" err="1" smtClean="0">
                <a:latin typeface="Calibri" pitchFamily="34" charset="0"/>
                <a:hlinkClick r:id="rId2"/>
              </a:rPr>
              <a:t>reconocimiento</a:t>
            </a:r>
            <a:r>
              <a:rPr lang="en-US" sz="2600" dirty="0" smtClean="0">
                <a:latin typeface="Calibri" pitchFamily="34" charset="0"/>
                <a:hlinkClick r:id="rId2"/>
              </a:rPr>
              <a:t> de </a:t>
            </a:r>
            <a:r>
              <a:rPr lang="en-US" sz="2600" dirty="0" err="1" smtClean="0">
                <a:latin typeface="Calibri" pitchFamily="34" charset="0"/>
                <a:hlinkClick r:id="rId2"/>
              </a:rPr>
              <a:t>créditos</a:t>
            </a:r>
            <a:r>
              <a:rPr lang="en-US" sz="2600" dirty="0" smtClean="0">
                <a:latin typeface="Calibri" pitchFamily="34" charset="0"/>
              </a:rPr>
              <a:t>. </a:t>
            </a:r>
          </a:p>
          <a:p>
            <a:pPr marL="609600" indent="-609600" algn="ctr">
              <a:buFontTx/>
              <a:buNone/>
            </a:pPr>
            <a:endParaRPr lang="en-US" sz="26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¿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Cómo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llegan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notas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endParaRPr lang="en-US" dirty="0" smtClean="0">
              <a:latin typeface="Cambria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Universidades</a:t>
            </a:r>
            <a:r>
              <a:rPr lang="en-US" dirty="0" smtClean="0"/>
              <a:t> de </a:t>
            </a:r>
            <a:r>
              <a:rPr lang="en-US" dirty="0" err="1" smtClean="0"/>
              <a:t>destino</a:t>
            </a:r>
            <a:r>
              <a:rPr lang="en-US" dirty="0" smtClean="0"/>
              <a:t> </a:t>
            </a:r>
            <a:r>
              <a:rPr lang="en-US" dirty="0" err="1" smtClean="0"/>
              <a:t>envían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, postal o </a:t>
            </a:r>
            <a:r>
              <a:rPr lang="en-US" dirty="0" err="1" smtClean="0"/>
              <a:t>por</a:t>
            </a:r>
            <a:r>
              <a:rPr lang="en-US" dirty="0" smtClean="0"/>
              <a:t> fax</a:t>
            </a:r>
            <a:r>
              <a:rPr lang="en-US" dirty="0" smtClean="0"/>
              <a:t>. No se </a:t>
            </a:r>
            <a:r>
              <a:rPr lang="en-US" dirty="0" err="1" smtClean="0"/>
              <a:t>aceptan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reenviadas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FontTx/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traen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propias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en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oficiales</a:t>
            </a:r>
            <a:r>
              <a:rPr lang="en-US" dirty="0" smtClean="0"/>
              <a:t> de la Universidad de </a:t>
            </a:r>
            <a:r>
              <a:rPr lang="en-US" dirty="0" err="1" smtClean="0"/>
              <a:t>destino</a:t>
            </a:r>
            <a:endParaRPr lang="en-US" dirty="0" smtClean="0"/>
          </a:p>
          <a:p>
            <a:pPr marL="609600" indent="-609600" algn="ctr">
              <a:buFontTx/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dirty="0" smtClean="0"/>
              <a:t>El </a:t>
            </a:r>
            <a:r>
              <a:rPr lang="es-ES_tradnl" dirty="0"/>
              <a:t>reconocimiento </a:t>
            </a:r>
            <a:r>
              <a:rPr lang="es-ES_tradnl" dirty="0" smtClean="0"/>
              <a:t>de las asignaturas que figuran en el acuerdo académico se </a:t>
            </a:r>
            <a:r>
              <a:rPr lang="es-ES_tradnl" dirty="0"/>
              <a:t>llevará a cabo siempre que el estudiante se encuentre matriculado </a:t>
            </a:r>
            <a:r>
              <a:rPr lang="es-ES_tradnl" dirty="0" smtClean="0"/>
              <a:t>y </a:t>
            </a:r>
            <a:r>
              <a:rPr lang="es-ES_tradnl" dirty="0"/>
              <a:t>acredite las calificaciones obtenidas en la universidad de destino, mediante un documento oficial </a:t>
            </a:r>
            <a:r>
              <a:rPr lang="es-ES_tradnl" dirty="0" smtClean="0"/>
              <a:t>expedido </a:t>
            </a:r>
            <a:r>
              <a:rPr lang="es-ES_tradnl" dirty="0"/>
              <a:t>por dicha </a:t>
            </a:r>
            <a:r>
              <a:rPr lang="es-ES_tradnl" dirty="0" smtClean="0"/>
              <a:t>Universidad. </a:t>
            </a:r>
            <a:endParaRPr lang="es-ES_tradnl" dirty="0" smtClean="0"/>
          </a:p>
          <a:p>
            <a:pPr marL="0" indent="0" algn="just">
              <a:buNone/>
            </a:pPr>
            <a:endParaRPr lang="es-ES_tradnl" dirty="0" smtClean="0"/>
          </a:p>
          <a:p>
            <a:pPr marL="0" indent="-609600" algn="just">
              <a:lnSpc>
                <a:spcPct val="90000"/>
              </a:lnSpc>
              <a:buFontTx/>
              <a:buNone/>
            </a:pPr>
            <a:r>
              <a:rPr lang="es-ES" dirty="0"/>
              <a:t>El nombre de las asignaturas que constan </a:t>
            </a:r>
            <a:r>
              <a:rPr lang="es-ES"/>
              <a:t>en </a:t>
            </a:r>
            <a:r>
              <a:rPr lang="es-ES" smtClean="0"/>
              <a:t>el acuerdo </a:t>
            </a:r>
            <a:r>
              <a:rPr lang="es-ES" dirty="0"/>
              <a:t>de estudios debe ser idéntico a la denominación que aparece en el documento de calificaciones. Si no, no se convalida. </a:t>
            </a:r>
          </a:p>
          <a:p>
            <a:pPr marL="0" indent="-609600" algn="just">
              <a:lnSpc>
                <a:spcPct val="90000"/>
              </a:lnSpc>
              <a:buFontTx/>
              <a:buNone/>
            </a:pPr>
            <a:r>
              <a:rPr lang="es-ES" dirty="0"/>
              <a:t>	</a:t>
            </a:r>
          </a:p>
          <a:p>
            <a:pPr marL="0" indent="-609600" algn="just">
              <a:lnSpc>
                <a:spcPct val="90000"/>
              </a:lnSpc>
              <a:buFontTx/>
              <a:buNone/>
            </a:pPr>
            <a:endParaRPr lang="es-ES" dirty="0"/>
          </a:p>
          <a:p>
            <a:pPr marL="0" indent="-609600" algn="just">
              <a:lnSpc>
                <a:spcPct val="90000"/>
              </a:lnSpc>
              <a:buFontTx/>
              <a:buNone/>
            </a:pPr>
            <a:r>
              <a:rPr lang="es-ES" dirty="0"/>
              <a:t>El reconocimiento  de realiza según la </a:t>
            </a:r>
            <a:r>
              <a:rPr lang="es-ES" dirty="0">
                <a:hlinkClick r:id="rId2"/>
              </a:rPr>
              <a:t>tabla de equivalencias </a:t>
            </a:r>
            <a:r>
              <a:rPr lang="es-ES" dirty="0"/>
              <a:t>de notas de la USE. </a:t>
            </a:r>
          </a:p>
          <a:p>
            <a:pPr marL="0" indent="0" algn="just">
              <a:buNone/>
            </a:pP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84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smtClean="0"/>
              <a:t>Los </a:t>
            </a:r>
            <a:r>
              <a:rPr lang="en-US" sz="2600" dirty="0" err="1" smtClean="0"/>
              <a:t>asuntos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administrativos</a:t>
            </a:r>
            <a:r>
              <a:rPr lang="en-US" sz="2600" dirty="0" smtClean="0"/>
              <a:t> y </a:t>
            </a:r>
            <a:r>
              <a:rPr lang="en-US" sz="2600" dirty="0" err="1" smtClean="0"/>
              <a:t>económicos</a:t>
            </a:r>
            <a:r>
              <a:rPr lang="en-US" sz="2600" dirty="0" smtClean="0"/>
              <a:t> </a:t>
            </a:r>
            <a:r>
              <a:rPr lang="en-US" sz="2600" dirty="0" err="1" smtClean="0"/>
              <a:t>relacionados</a:t>
            </a:r>
            <a:r>
              <a:rPr lang="en-US" sz="2600" dirty="0" smtClean="0"/>
              <a:t> con la </a:t>
            </a:r>
            <a:r>
              <a:rPr lang="en-US" sz="2600" dirty="0" err="1" smtClean="0"/>
              <a:t>beca</a:t>
            </a:r>
            <a:r>
              <a:rPr lang="en-US" sz="2600" dirty="0" smtClean="0"/>
              <a:t> son </a:t>
            </a:r>
            <a:r>
              <a:rPr lang="en-US" sz="2600" dirty="0" err="1" smtClean="0"/>
              <a:t>responsabilidad</a:t>
            </a:r>
            <a:r>
              <a:rPr lang="en-US" sz="2600" dirty="0" smtClean="0"/>
              <a:t> del Centro de </a:t>
            </a:r>
            <a:r>
              <a:rPr lang="en-US" sz="2600" dirty="0" err="1" smtClean="0"/>
              <a:t>Relaciones</a:t>
            </a:r>
            <a:r>
              <a:rPr lang="en-US" sz="2600" dirty="0" smtClean="0"/>
              <a:t> </a:t>
            </a:r>
            <a:r>
              <a:rPr lang="en-US" sz="2600" dirty="0" err="1" smtClean="0"/>
              <a:t>Internacionales</a:t>
            </a:r>
            <a:r>
              <a:rPr lang="en-US" sz="2600" dirty="0" smtClean="0"/>
              <a:t> de la Universidad de </a:t>
            </a:r>
            <a:r>
              <a:rPr lang="en-US" sz="2600" dirty="0" err="1" smtClean="0"/>
              <a:t>Sevilla</a:t>
            </a:r>
            <a:r>
              <a:rPr lang="en-US" sz="2600" dirty="0" smtClean="0"/>
              <a:t>: </a:t>
            </a:r>
            <a:r>
              <a:rPr lang="en-US" sz="2600" dirty="0" smtClean="0">
                <a:hlinkClick r:id="rId2"/>
              </a:rPr>
              <a:t>http://www.internacional.us.es/</a:t>
            </a:r>
            <a:r>
              <a:rPr lang="en-US" sz="2600" dirty="0" smtClean="0"/>
              <a:t> </a:t>
            </a:r>
          </a:p>
          <a:p>
            <a:pPr algn="just"/>
            <a:endParaRPr lang="en-US" sz="2600" dirty="0"/>
          </a:p>
          <a:p>
            <a:pPr algn="just">
              <a:lnSpc>
                <a:spcPct val="90000"/>
              </a:lnSpc>
            </a:pPr>
            <a:r>
              <a:rPr lang="en-US" sz="2600" dirty="0" smtClean="0"/>
              <a:t>El </a:t>
            </a:r>
            <a:r>
              <a:rPr lang="en-US" sz="2600" dirty="0" err="1" smtClean="0"/>
              <a:t>Vicedecanato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NO</a:t>
            </a:r>
            <a:r>
              <a:rPr lang="en-US" sz="2600" dirty="0" smtClean="0"/>
              <a:t> </a:t>
            </a:r>
            <a:r>
              <a:rPr lang="en-US" sz="2600" dirty="0" err="1" smtClean="0"/>
              <a:t>tiene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información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2600" dirty="0" err="1" smtClean="0"/>
              <a:t>Cuantías</a:t>
            </a:r>
            <a:r>
              <a:rPr lang="en-US" sz="2600" dirty="0" smtClean="0"/>
              <a:t> </a:t>
            </a:r>
            <a:r>
              <a:rPr lang="en-US" sz="2600" dirty="0" err="1" smtClean="0"/>
              <a:t>económicas</a:t>
            </a:r>
            <a:endParaRPr lang="en-US" sz="2600" dirty="0" smtClean="0"/>
          </a:p>
          <a:p>
            <a:pPr lvl="1" algn="just">
              <a:lnSpc>
                <a:spcPct val="90000"/>
              </a:lnSpc>
            </a:pPr>
            <a:r>
              <a:rPr lang="en-US" sz="2600" dirty="0" err="1" smtClean="0"/>
              <a:t>Seguros</a:t>
            </a:r>
            <a:endParaRPr lang="en-US" sz="2600" dirty="0" smtClean="0"/>
          </a:p>
          <a:p>
            <a:pPr lvl="1" algn="just">
              <a:lnSpc>
                <a:spcPct val="90000"/>
              </a:lnSpc>
            </a:pPr>
            <a:r>
              <a:rPr lang="en-US" sz="2600" dirty="0" err="1" smtClean="0"/>
              <a:t>Visados</a:t>
            </a:r>
            <a:endParaRPr lang="en-US" sz="2600" dirty="0" smtClean="0"/>
          </a:p>
          <a:p>
            <a:pPr lvl="1" algn="just">
              <a:lnSpc>
                <a:spcPct val="90000"/>
              </a:lnSpc>
            </a:pPr>
            <a:r>
              <a:rPr lang="en-US" sz="2600" dirty="0" err="1" smtClean="0"/>
              <a:t>Cobro</a:t>
            </a:r>
            <a:r>
              <a:rPr lang="en-US" sz="2600" dirty="0" smtClean="0"/>
              <a:t> de la </a:t>
            </a:r>
            <a:r>
              <a:rPr lang="en-US" sz="2600" dirty="0" err="1" smtClean="0"/>
              <a:t>beca</a:t>
            </a:r>
            <a:endParaRPr lang="en-US" sz="2600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en-US" sz="2600" dirty="0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600" dirty="0" smtClean="0"/>
              <a:t>El Centro de RR.II. </a:t>
            </a:r>
            <a:r>
              <a:rPr lang="en-US" sz="2600" dirty="0" err="1" smtClean="0"/>
              <a:t>os</a:t>
            </a:r>
            <a:r>
              <a:rPr lang="en-US" sz="2600" dirty="0" smtClean="0"/>
              <a:t> </a:t>
            </a:r>
            <a:r>
              <a:rPr lang="en-US" sz="2600" dirty="0" err="1" smtClean="0"/>
              <a:t>podrá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informar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</a:t>
            </a:r>
            <a:r>
              <a:rPr lang="en-US" sz="2600" dirty="0" err="1" smtClean="0"/>
              <a:t>todas</a:t>
            </a:r>
            <a:r>
              <a:rPr lang="en-US" sz="2600" dirty="0" smtClean="0"/>
              <a:t> </a:t>
            </a:r>
            <a:r>
              <a:rPr lang="en-US" sz="2600" dirty="0" err="1" smtClean="0"/>
              <a:t>estas</a:t>
            </a:r>
            <a:r>
              <a:rPr lang="en-US" sz="2600" dirty="0" smtClean="0"/>
              <a:t> </a:t>
            </a:r>
            <a:r>
              <a:rPr lang="en-US" sz="2600" dirty="0" err="1" smtClean="0"/>
              <a:t>diligencias</a:t>
            </a:r>
            <a:r>
              <a:rPr lang="en-US" sz="2600" dirty="0" smtClean="0"/>
              <a:t> </a:t>
            </a:r>
            <a:r>
              <a:rPr lang="en-US" sz="2600" dirty="0" err="1" smtClean="0"/>
              <a:t>burocráticas</a:t>
            </a:r>
            <a:endParaRPr lang="en-US" sz="26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2126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Muchas</a:t>
            </a:r>
            <a:r>
              <a:rPr lang="en-US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 </a:t>
            </a:r>
            <a:r>
              <a:rPr lang="en-US" dirty="0" smtClean="0">
                <a:solidFill>
                  <a:srgbClr val="404040"/>
                </a:solidFill>
                <a:latin typeface="+mn-lt"/>
                <a:ea typeface="MS PGothic" pitchFamily="34" charset="-128"/>
              </a:rPr>
              <a:t>gracias ;-)</a:t>
            </a:r>
            <a:endParaRPr lang="en-US" dirty="0" smtClean="0">
              <a:solidFill>
                <a:srgbClr val="404040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404040"/>
              </a:buClr>
            </a:pP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  <a:p>
            <a:pPr>
              <a:buClr>
                <a:srgbClr val="404040"/>
              </a:buClr>
            </a:pPr>
            <a:r>
              <a:rPr lang="en-US" dirty="0" smtClean="0">
                <a:solidFill>
                  <a:srgbClr val="404040"/>
                </a:solidFill>
                <a:ea typeface="MS PGothic" pitchFamily="34" charset="-128"/>
                <a:hlinkClick r:id="rId2"/>
              </a:rPr>
              <a:t>movifcom@us.es</a:t>
            </a: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  <a:p>
            <a:pPr>
              <a:buClr>
                <a:srgbClr val="404040"/>
              </a:buClr>
            </a:pP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@</a:t>
            </a:r>
            <a:r>
              <a:rPr lang="en-US" dirty="0" err="1" smtClean="0">
                <a:solidFill>
                  <a:srgbClr val="404040"/>
                </a:solidFill>
                <a:ea typeface="MS PGothic" pitchFamily="34" charset="-128"/>
              </a:rPr>
              <a:t>movifcom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</a:t>
            </a: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  <a:p>
            <a:pPr>
              <a:buClr>
                <a:srgbClr val="404040"/>
              </a:buClr>
            </a:pPr>
            <a:r>
              <a:rPr lang="en-US" dirty="0" smtClean="0">
                <a:solidFill>
                  <a:srgbClr val="404040"/>
                </a:solidFill>
                <a:ea typeface="MS PGothic" pitchFamily="34" charset="-128"/>
                <a:hlinkClick r:id="rId3"/>
              </a:rPr>
              <a:t>mlsanchez@us.es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</a:t>
            </a: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  <a:p>
            <a:pPr>
              <a:buClr>
                <a:srgbClr val="404040"/>
              </a:buClr>
            </a:pPr>
            <a:r>
              <a:rPr lang="en-US" dirty="0" smtClean="0">
                <a:solidFill>
                  <a:srgbClr val="404040"/>
                </a:solidFill>
                <a:ea typeface="MS PGothic" pitchFamily="34" charset="-128"/>
                <a:hlinkClick r:id="rId4"/>
              </a:rPr>
              <a:t>fcom1@us.es</a:t>
            </a:r>
            <a:r>
              <a:rPr lang="en-US" dirty="0" smtClean="0">
                <a:solidFill>
                  <a:srgbClr val="404040"/>
                </a:solidFill>
                <a:ea typeface="MS PGothic" pitchFamily="34" charset="-128"/>
              </a:rPr>
              <a:t> </a:t>
            </a:r>
            <a:endParaRPr lang="en-US" dirty="0" smtClean="0">
              <a:solidFill>
                <a:srgbClr val="40404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>
                <a:solidFill>
                  <a:srgbClr val="0000FF"/>
                </a:solidFill>
                <a:latin typeface="+mn-lt"/>
              </a:rPr>
              <a:t>A</a:t>
            </a:r>
            <a:r>
              <a:rPr lang="en-US" sz="6000" b="1" i="1" dirty="0" smtClean="0">
                <a:solidFill>
                  <a:srgbClr val="0000FF"/>
                </a:solidFill>
                <a:latin typeface="+mn-lt"/>
              </a:rPr>
              <a:t>ntes </a:t>
            </a:r>
            <a:r>
              <a:rPr lang="en-US" sz="6000" b="1" i="1" dirty="0" smtClean="0">
                <a:solidFill>
                  <a:srgbClr val="0000FF"/>
                </a:solidFill>
                <a:latin typeface="+mn-lt"/>
              </a:rPr>
              <a:t>de </a:t>
            </a:r>
            <a:r>
              <a:rPr lang="en-US" sz="6000" b="1" i="1" dirty="0" smtClean="0">
                <a:solidFill>
                  <a:srgbClr val="0000FF"/>
                </a:solidFill>
                <a:latin typeface="+mn-lt"/>
              </a:rPr>
              <a:t>la </a:t>
            </a:r>
            <a:r>
              <a:rPr lang="en-US" sz="6000" b="1" i="1" dirty="0" err="1" smtClean="0">
                <a:solidFill>
                  <a:srgbClr val="0000FF"/>
                </a:solidFill>
                <a:latin typeface="+mn-lt"/>
              </a:rPr>
              <a:t>partida</a:t>
            </a:r>
            <a:endParaRPr lang="en-US" sz="6000" b="1" i="1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3000" dirty="0" smtClean="0"/>
              <a:t>¡¡¡</a:t>
            </a:r>
            <a:r>
              <a:rPr lang="en-US" sz="3000" dirty="0" err="1" smtClean="0"/>
              <a:t>Matricularte</a:t>
            </a:r>
            <a:r>
              <a:rPr lang="en-US" sz="3000" dirty="0" smtClean="0"/>
              <a:t> en la US en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fechas</a:t>
            </a:r>
            <a:r>
              <a:rPr lang="en-US" sz="3000" dirty="0" smtClean="0"/>
              <a:t> </a:t>
            </a:r>
            <a:r>
              <a:rPr lang="en-US" sz="3000" dirty="0" err="1" smtClean="0"/>
              <a:t>correspondientes</a:t>
            </a:r>
            <a:r>
              <a:rPr lang="en-US" sz="3000" dirty="0" smtClean="0"/>
              <a:t>!!! </a:t>
            </a:r>
          </a:p>
          <a:p>
            <a:pPr algn="ctr">
              <a:buNone/>
            </a:pPr>
            <a:r>
              <a:rPr lang="en-US" sz="3000" dirty="0" err="1" smtClean="0"/>
              <a:t>Deberás</a:t>
            </a:r>
            <a:r>
              <a:rPr lang="en-US" sz="3000" dirty="0" smtClean="0"/>
              <a:t> </a:t>
            </a:r>
            <a:r>
              <a:rPr lang="en-US" sz="3000" dirty="0" err="1" smtClean="0"/>
              <a:t>estar</a:t>
            </a:r>
            <a:r>
              <a:rPr lang="en-US" sz="3000" dirty="0" smtClean="0"/>
              <a:t> </a:t>
            </a:r>
            <a:r>
              <a:rPr lang="en-US" sz="3000" dirty="0" err="1" smtClean="0"/>
              <a:t>atento</a:t>
            </a:r>
            <a:r>
              <a:rPr lang="en-US" sz="3000" dirty="0" smtClean="0"/>
              <a:t> a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fechas</a:t>
            </a:r>
            <a:r>
              <a:rPr lang="en-US" sz="3000" dirty="0" smtClean="0"/>
              <a:t> de </a:t>
            </a:r>
            <a:r>
              <a:rPr lang="en-US" sz="3000" dirty="0" err="1" smtClean="0"/>
              <a:t>automatrícula</a:t>
            </a: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marL="514350" indent="-514350" algn="just">
              <a:buFont typeface="+mj-ea"/>
              <a:buAutoNum type="circleNumDbPlain"/>
            </a:pPr>
            <a:r>
              <a:rPr lang="es-ES" sz="3000" dirty="0" smtClean="0"/>
              <a:t>Realizar la </a:t>
            </a:r>
            <a:r>
              <a:rPr lang="es-ES" sz="3000" u="sng" dirty="0" smtClean="0"/>
              <a:t>prueba obligatoria OLS</a:t>
            </a:r>
            <a:r>
              <a:rPr lang="es-ES" sz="3000" dirty="0" smtClean="0"/>
              <a:t> de evaluación de la competencia lingüística (solo Erasmus+)</a:t>
            </a:r>
          </a:p>
          <a:p>
            <a:pPr marL="514350" indent="-514350" algn="just">
              <a:buFont typeface="+mj-ea"/>
              <a:buAutoNum type="circleNumDbPlain"/>
            </a:pPr>
            <a:endParaRPr lang="en-US" sz="3000" dirty="0" smtClean="0"/>
          </a:p>
          <a:p>
            <a:pPr marL="514350" indent="-514350" algn="just">
              <a:buFont typeface="+mj-ea"/>
              <a:buAutoNum type="circleNumDbPlain"/>
            </a:pPr>
            <a:r>
              <a:rPr lang="en-US" sz="3000" dirty="0" err="1" smtClean="0"/>
              <a:t>Hacer</a:t>
            </a:r>
            <a:r>
              <a:rPr lang="en-US" sz="3000" dirty="0" smtClean="0"/>
              <a:t> </a:t>
            </a:r>
            <a:r>
              <a:rPr lang="en-US" sz="3000" u="sng" dirty="0" err="1" smtClean="0"/>
              <a:t>proceso</a:t>
            </a:r>
            <a:r>
              <a:rPr lang="en-US" sz="3000" u="sng" dirty="0" smtClean="0"/>
              <a:t> de </a:t>
            </a:r>
            <a:r>
              <a:rPr lang="en-US" sz="3000" u="sng" dirty="0" err="1" smtClean="0"/>
              <a:t>inscripci</a:t>
            </a:r>
            <a:r>
              <a:rPr lang="en-US" sz="3000" u="sng" dirty="0" err="1" smtClean="0"/>
              <a:t>ón</a:t>
            </a:r>
            <a:r>
              <a:rPr lang="en-US" sz="3000" u="sng" dirty="0" smtClean="0"/>
              <a:t> </a:t>
            </a:r>
            <a:r>
              <a:rPr lang="en-US" sz="3000" dirty="0" smtClean="0"/>
              <a:t>en la </a:t>
            </a:r>
            <a:r>
              <a:rPr lang="en-US" sz="3000" dirty="0" err="1" smtClean="0"/>
              <a:t>universidad</a:t>
            </a:r>
            <a:r>
              <a:rPr lang="en-US" sz="3000" dirty="0" smtClean="0"/>
              <a:t> de </a:t>
            </a:r>
            <a:r>
              <a:rPr lang="en-US" sz="3000" dirty="0" err="1" smtClean="0"/>
              <a:t>destino</a:t>
            </a:r>
            <a:r>
              <a:rPr lang="en-US" sz="3000" dirty="0" smtClean="0"/>
              <a:t> (UD, en </a:t>
            </a:r>
            <a:r>
              <a:rPr lang="en-US" sz="3000" dirty="0" err="1" smtClean="0"/>
              <a:t>adelante</a:t>
            </a:r>
            <a:r>
              <a:rPr lang="en-US" sz="3000" dirty="0" smtClean="0"/>
              <a:t>): </a:t>
            </a:r>
            <a:r>
              <a:rPr lang="en-US" sz="3000" dirty="0" err="1" smtClean="0"/>
              <a:t>Recibir</a:t>
            </a:r>
            <a:r>
              <a:rPr lang="en-US" sz="3000" dirty="0" err="1" smtClean="0"/>
              <a:t>ás</a:t>
            </a:r>
            <a:r>
              <a:rPr lang="en-US" sz="3000" dirty="0" smtClean="0"/>
              <a:t> un </a:t>
            </a:r>
            <a:r>
              <a:rPr lang="en-US" sz="3000" dirty="0" err="1" smtClean="0"/>
              <a:t>correo</a:t>
            </a:r>
            <a:r>
              <a:rPr lang="en-US" sz="3000" dirty="0" smtClean="0"/>
              <a:t> </a:t>
            </a:r>
            <a:r>
              <a:rPr lang="en-US" sz="3000" dirty="0" err="1" smtClean="0"/>
              <a:t>electrónico</a:t>
            </a:r>
            <a:r>
              <a:rPr lang="en-US" sz="3000" dirty="0" smtClean="0"/>
              <a:t> de la </a:t>
            </a:r>
            <a:r>
              <a:rPr lang="en-US" sz="3000" dirty="0" smtClean="0"/>
              <a:t>UD, </a:t>
            </a:r>
            <a:r>
              <a:rPr lang="en-US" sz="3000" dirty="0" err="1" smtClean="0"/>
              <a:t>indicando</a:t>
            </a:r>
            <a:r>
              <a:rPr lang="en-US" sz="3000" dirty="0" smtClean="0"/>
              <a:t> </a:t>
            </a:r>
            <a:r>
              <a:rPr lang="en-US" sz="3000" dirty="0" err="1" smtClean="0"/>
              <a:t>documentación</a:t>
            </a:r>
            <a:r>
              <a:rPr lang="en-US" sz="3000" dirty="0" smtClean="0"/>
              <a:t> </a:t>
            </a:r>
            <a:r>
              <a:rPr lang="en-US" sz="3000" dirty="0" smtClean="0"/>
              <a:t>y </a:t>
            </a:r>
            <a:r>
              <a:rPr lang="en-US" sz="3000" dirty="0" err="1" smtClean="0"/>
              <a:t>fecha</a:t>
            </a:r>
            <a:r>
              <a:rPr lang="en-US" sz="3000" dirty="0" smtClean="0"/>
              <a:t> de </a:t>
            </a:r>
            <a:r>
              <a:rPr lang="en-US" sz="3000" dirty="0" err="1" smtClean="0"/>
              <a:t>envío</a:t>
            </a:r>
            <a:r>
              <a:rPr lang="en-US" sz="3000" dirty="0" smtClean="0"/>
              <a:t> de la </a:t>
            </a:r>
            <a:r>
              <a:rPr lang="en-US" sz="3000" dirty="0" err="1" smtClean="0"/>
              <a:t>misma</a:t>
            </a:r>
            <a:r>
              <a:rPr lang="en-US" sz="3000" dirty="0" smtClean="0"/>
              <a:t>. Si </a:t>
            </a:r>
            <a:r>
              <a:rPr lang="en-US" sz="3000" dirty="0" err="1" smtClean="0"/>
              <a:t>quieres</a:t>
            </a:r>
            <a:r>
              <a:rPr lang="en-US" sz="3000" dirty="0" smtClean="0"/>
              <a:t>, </a:t>
            </a:r>
            <a:r>
              <a:rPr lang="en-US" sz="3000" dirty="0" err="1" smtClean="0"/>
              <a:t>también</a:t>
            </a:r>
            <a:r>
              <a:rPr lang="en-US" sz="3000" dirty="0" smtClean="0"/>
              <a:t> </a:t>
            </a:r>
            <a:r>
              <a:rPr lang="en-US" sz="3000" dirty="0" err="1" smtClean="0"/>
              <a:t>puedes</a:t>
            </a:r>
            <a:r>
              <a:rPr lang="en-US" sz="3000" dirty="0" smtClean="0"/>
              <a:t> </a:t>
            </a:r>
            <a:r>
              <a:rPr lang="en-US" sz="3000" dirty="0" err="1" smtClean="0"/>
              <a:t>contactar</a:t>
            </a:r>
            <a:r>
              <a:rPr lang="en-US" sz="3000" dirty="0" smtClean="0"/>
              <a:t> </a:t>
            </a:r>
            <a:r>
              <a:rPr lang="en-US" sz="3000" dirty="0" err="1" smtClean="0"/>
              <a:t>tú</a:t>
            </a:r>
            <a:r>
              <a:rPr lang="en-US" sz="3000" dirty="0" smtClean="0"/>
              <a:t> </a:t>
            </a:r>
            <a:r>
              <a:rPr lang="en-US" sz="3000" dirty="0" err="1" smtClean="0"/>
              <a:t>directamente</a:t>
            </a:r>
            <a:r>
              <a:rPr lang="en-US" sz="3000" dirty="0" smtClean="0"/>
              <a:t> con </a:t>
            </a:r>
            <a:r>
              <a:rPr lang="en-US" sz="3000" dirty="0" err="1" smtClean="0"/>
              <a:t>ellos</a:t>
            </a:r>
            <a:r>
              <a:rPr lang="en-US" sz="3000" dirty="0" smtClean="0"/>
              <a:t>. </a:t>
            </a:r>
            <a:r>
              <a:rPr lang="en-US" sz="3000" dirty="0" smtClean="0"/>
              <a:t>Si </a:t>
            </a:r>
            <a:r>
              <a:rPr lang="en-US" sz="3000" dirty="0" smtClean="0"/>
              <a:t>no </a:t>
            </a:r>
            <a:r>
              <a:rPr lang="en-US" sz="3000" dirty="0" err="1" smtClean="0"/>
              <a:t>cumples</a:t>
            </a:r>
            <a:r>
              <a:rPr lang="en-US" sz="3000" dirty="0" smtClean="0"/>
              <a:t> con los </a:t>
            </a:r>
            <a:r>
              <a:rPr lang="en-US" sz="3000" dirty="0" err="1" smtClean="0"/>
              <a:t>plazos</a:t>
            </a:r>
            <a:r>
              <a:rPr lang="en-US" sz="3000" dirty="0" smtClean="0"/>
              <a:t> y no </a:t>
            </a:r>
            <a:r>
              <a:rPr lang="en-US" sz="3000" dirty="0" err="1" smtClean="0"/>
              <a:t>remites</a:t>
            </a:r>
            <a:r>
              <a:rPr lang="en-US" sz="3000" dirty="0" smtClean="0"/>
              <a:t> la </a:t>
            </a:r>
            <a:r>
              <a:rPr lang="en-US" sz="3000" dirty="0" err="1" smtClean="0"/>
              <a:t>documentación</a:t>
            </a:r>
            <a:r>
              <a:rPr lang="en-US" sz="3000" dirty="0" smtClean="0"/>
              <a:t> </a:t>
            </a:r>
            <a:r>
              <a:rPr lang="en-US" sz="3000" dirty="0" err="1" smtClean="0"/>
              <a:t>solicitada</a:t>
            </a:r>
            <a:r>
              <a:rPr lang="en-US" sz="3000" dirty="0" smtClean="0"/>
              <a:t>, </a:t>
            </a:r>
            <a:r>
              <a:rPr lang="en-US" sz="3000" dirty="0" err="1" smtClean="0"/>
              <a:t>puedes</a:t>
            </a:r>
            <a:r>
              <a:rPr lang="en-US" sz="3000" dirty="0" smtClean="0"/>
              <a:t> </a:t>
            </a:r>
            <a:r>
              <a:rPr lang="en-US" sz="3000" dirty="0" err="1" smtClean="0"/>
              <a:t>quedarte</a:t>
            </a:r>
            <a:r>
              <a:rPr lang="en-US" sz="3000" dirty="0" smtClean="0"/>
              <a:t> sin plaza.</a:t>
            </a:r>
            <a:endParaRPr lang="en-US" sz="30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3000" dirty="0" smtClean="0"/>
          </a:p>
          <a:p>
            <a:pPr algn="just">
              <a:buNone/>
            </a:pPr>
            <a:r>
              <a:rPr lang="en-US" sz="3000" dirty="0" smtClean="0"/>
              <a:t>* </a:t>
            </a:r>
            <a:r>
              <a:rPr lang="en-US" sz="3000" b="1" dirty="0" smtClean="0">
                <a:solidFill>
                  <a:srgbClr val="C00000"/>
                </a:solidFill>
              </a:rPr>
              <a:t>El </a:t>
            </a:r>
            <a:r>
              <a:rPr lang="en-US" sz="3000" b="1" dirty="0" err="1" smtClean="0">
                <a:solidFill>
                  <a:srgbClr val="C00000"/>
                </a:solidFill>
              </a:rPr>
              <a:t>Vicedecanato</a:t>
            </a:r>
            <a:r>
              <a:rPr lang="en-US" sz="3000" b="1" dirty="0" smtClean="0">
                <a:solidFill>
                  <a:srgbClr val="C00000"/>
                </a:solidFill>
              </a:rPr>
              <a:t> de </a:t>
            </a:r>
            <a:r>
              <a:rPr lang="en-US" sz="3000" b="1" dirty="0" err="1" smtClean="0">
                <a:solidFill>
                  <a:srgbClr val="C00000"/>
                </a:solidFill>
              </a:rPr>
              <a:t>Movilidad</a:t>
            </a:r>
            <a:r>
              <a:rPr lang="en-US" sz="3000" b="1" dirty="0" smtClean="0">
                <a:solidFill>
                  <a:srgbClr val="C00000"/>
                </a:solidFill>
              </a:rPr>
              <a:t> no </a:t>
            </a:r>
            <a:r>
              <a:rPr lang="en-US" sz="3000" b="1" dirty="0" err="1" smtClean="0">
                <a:solidFill>
                  <a:srgbClr val="C00000"/>
                </a:solidFill>
              </a:rPr>
              <a:t>suele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recibir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esa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comunicación</a:t>
            </a:r>
            <a:r>
              <a:rPr lang="en-US" sz="3000" b="1" dirty="0" smtClean="0">
                <a:solidFill>
                  <a:srgbClr val="C00000"/>
                </a:solidFill>
              </a:rPr>
              <a:t>. Es personal </a:t>
            </a:r>
            <a:r>
              <a:rPr lang="en-US" sz="3000" b="1" dirty="0" err="1" smtClean="0">
                <a:solidFill>
                  <a:srgbClr val="C00000"/>
                </a:solidFill>
              </a:rPr>
              <a:t>para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cada</a:t>
            </a:r>
            <a:r>
              <a:rPr lang="en-US" sz="3000" b="1" dirty="0" smtClean="0">
                <a:solidFill>
                  <a:srgbClr val="C00000"/>
                </a:solidFill>
              </a:rPr>
              <a:t> titular de la </a:t>
            </a:r>
            <a:r>
              <a:rPr lang="en-US" sz="3000" b="1" dirty="0" err="1" smtClean="0">
                <a:solidFill>
                  <a:srgbClr val="C00000"/>
                </a:solidFill>
              </a:rPr>
              <a:t>beca</a:t>
            </a:r>
            <a:r>
              <a:rPr lang="en-US" sz="3000" b="1" dirty="0" smtClean="0">
                <a:solidFill>
                  <a:srgbClr val="C00000"/>
                </a:solidFill>
              </a:rPr>
              <a:t>. ¡¡</a:t>
            </a:r>
            <a:r>
              <a:rPr lang="en-US" sz="3000" b="1" dirty="0" err="1" smtClean="0">
                <a:solidFill>
                  <a:srgbClr val="C00000"/>
                </a:solidFill>
              </a:rPr>
              <a:t>Est</a:t>
            </a:r>
            <a:r>
              <a:rPr lang="en-US" sz="3000" b="1" dirty="0" err="1" smtClean="0">
                <a:solidFill>
                  <a:srgbClr val="C00000"/>
                </a:solidFill>
              </a:rPr>
              <a:t>á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atento</a:t>
            </a:r>
            <a:r>
              <a:rPr lang="en-US" sz="3000" b="1" dirty="0" smtClean="0">
                <a:solidFill>
                  <a:srgbClr val="C00000"/>
                </a:solidFill>
              </a:rPr>
              <a:t> a </a:t>
            </a:r>
            <a:r>
              <a:rPr lang="en-US" sz="3000" b="1" dirty="0" err="1" smtClean="0">
                <a:solidFill>
                  <a:srgbClr val="C00000"/>
                </a:solidFill>
              </a:rPr>
              <a:t>tu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correo</a:t>
            </a:r>
            <a:r>
              <a:rPr lang="en-US" sz="3000" b="1" dirty="0" smtClean="0">
                <a:solidFill>
                  <a:srgbClr val="C00000"/>
                </a:solidFill>
              </a:rPr>
              <a:t> y </a:t>
            </a:r>
            <a:r>
              <a:rPr lang="en-US" sz="3000" b="1" dirty="0" err="1" smtClean="0">
                <a:solidFill>
                  <a:srgbClr val="C00000"/>
                </a:solidFill>
              </a:rPr>
              <a:t>revisa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</a:rPr>
              <a:t>regularmente</a:t>
            </a:r>
            <a:r>
              <a:rPr lang="en-US" sz="3000" b="1" dirty="0" smtClean="0">
                <a:solidFill>
                  <a:srgbClr val="C00000"/>
                </a:solidFill>
              </a:rPr>
              <a:t> la </a:t>
            </a:r>
            <a:r>
              <a:rPr lang="en-US" sz="3000" b="1" dirty="0" err="1" smtClean="0">
                <a:solidFill>
                  <a:srgbClr val="C00000"/>
                </a:solidFill>
              </a:rPr>
              <a:t>bandeja</a:t>
            </a:r>
            <a:r>
              <a:rPr lang="en-US" sz="3000" b="1" dirty="0" smtClean="0">
                <a:solidFill>
                  <a:srgbClr val="C00000"/>
                </a:solidFill>
              </a:rPr>
              <a:t> de </a:t>
            </a:r>
            <a:r>
              <a:rPr lang="en-US" sz="3000" b="1" dirty="0" err="1" smtClean="0">
                <a:solidFill>
                  <a:srgbClr val="C00000"/>
                </a:solidFill>
              </a:rPr>
              <a:t>entrada</a:t>
            </a:r>
            <a:r>
              <a:rPr lang="en-US" sz="3000" b="1" dirty="0" smtClean="0">
                <a:solidFill>
                  <a:srgbClr val="C00000"/>
                </a:solidFill>
              </a:rPr>
              <a:t> y la de SPAM!!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sz="24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000" dirty="0" smtClean="0"/>
          </a:p>
          <a:p>
            <a:pPr marL="514350" indent="-514350" algn="just">
              <a:buFont typeface="+mj-ea"/>
              <a:buAutoNum type="circleNumDbPlain" startAt="3"/>
            </a:pPr>
            <a:r>
              <a:rPr lang="es-ES" sz="3000" dirty="0" smtClean="0"/>
              <a:t>Realizar </a:t>
            </a:r>
            <a:r>
              <a:rPr lang="es-ES" sz="3000" dirty="0" smtClean="0"/>
              <a:t>tu acuerdo acad</a:t>
            </a:r>
            <a:r>
              <a:rPr lang="es-ES" sz="3000" dirty="0" smtClean="0"/>
              <a:t>émico en el Vicedecanato de Movilidad y RRII de la </a:t>
            </a:r>
            <a:r>
              <a:rPr lang="es-ES" sz="3000" dirty="0" err="1" smtClean="0"/>
              <a:t>FCom</a:t>
            </a:r>
            <a:r>
              <a:rPr lang="es-ES" sz="3000" dirty="0" smtClean="0"/>
              <a:t>. </a:t>
            </a:r>
            <a:endParaRPr lang="es-ES" sz="3000" dirty="0" smtClean="0"/>
          </a:p>
          <a:p>
            <a:pPr marL="514350" indent="-514350" algn="just">
              <a:buFont typeface="+mj-ea"/>
              <a:buAutoNum type="circleNumDbPlain" startAt="3"/>
            </a:pPr>
            <a:endParaRPr lang="en-US" sz="3000" dirty="0" smtClean="0"/>
          </a:p>
          <a:p>
            <a:pPr marL="514350" indent="-514350" algn="just">
              <a:buFont typeface="+mj-ea"/>
              <a:buAutoNum type="circleNumDbPlain" startAt="3"/>
            </a:pPr>
            <a:r>
              <a:rPr lang="en-US" sz="3000" dirty="0" err="1" smtClean="0"/>
              <a:t>Gestionar</a:t>
            </a:r>
            <a:r>
              <a:rPr lang="en-US" sz="3000" dirty="0" smtClean="0"/>
              <a:t> </a:t>
            </a:r>
            <a:r>
              <a:rPr lang="en-US" sz="3000" dirty="0" err="1" smtClean="0"/>
              <a:t>tu</a:t>
            </a:r>
            <a:r>
              <a:rPr lang="en-US" sz="3000" dirty="0" smtClean="0"/>
              <a:t> </a:t>
            </a:r>
            <a:r>
              <a:rPr lang="en-US" sz="3000" dirty="0" err="1" smtClean="0"/>
              <a:t>Tarjeta</a:t>
            </a:r>
            <a:r>
              <a:rPr lang="en-US" sz="3000" dirty="0" smtClean="0"/>
              <a:t> Sanitaria </a:t>
            </a:r>
            <a:r>
              <a:rPr lang="en-US" sz="3000" dirty="0" err="1" smtClean="0"/>
              <a:t>Europea</a:t>
            </a:r>
            <a:r>
              <a:rPr lang="en-US" sz="3000" dirty="0" smtClean="0"/>
              <a:t>. </a:t>
            </a:r>
            <a:r>
              <a:rPr lang="es-ES" sz="2800" dirty="0">
                <a:sym typeface="Wingdings" pitchFamily="2" charset="2"/>
              </a:rPr>
              <a:t> Pincha aquí para </a:t>
            </a:r>
            <a:r>
              <a:rPr lang="es-ES" sz="2800" dirty="0">
                <a:hlinkClick r:id="rId2"/>
              </a:rPr>
              <a:t>+</a:t>
            </a:r>
            <a:r>
              <a:rPr lang="es-ES" sz="2800" dirty="0" smtClean="0">
                <a:hlinkClick r:id="rId2"/>
              </a:rPr>
              <a:t>info</a:t>
            </a:r>
            <a:r>
              <a:rPr lang="es-ES" sz="2800" dirty="0" smtClean="0"/>
              <a:t> Y seguro </a:t>
            </a:r>
            <a:r>
              <a:rPr lang="es-ES" sz="2800" dirty="0"/>
              <a:t>para contingencias no previstas en TSE + </a:t>
            </a:r>
            <a:r>
              <a:rPr lang="es-ES" sz="2800" dirty="0" smtClean="0"/>
              <a:t>repatriación. Pincha aqu</a:t>
            </a:r>
            <a:r>
              <a:rPr lang="es-ES" sz="2800" dirty="0" smtClean="0"/>
              <a:t>í para </a:t>
            </a:r>
            <a:r>
              <a:rPr lang="es-ES" sz="2800" dirty="0" smtClean="0">
                <a:hlinkClick r:id="rId3"/>
              </a:rPr>
              <a:t>+info</a:t>
            </a:r>
            <a:r>
              <a:rPr lang="es-ES" sz="2800" dirty="0" smtClean="0"/>
              <a:t> sobre seguros</a:t>
            </a:r>
            <a:endParaRPr lang="es-ES" sz="2800" dirty="0"/>
          </a:p>
          <a:p>
            <a:pPr marL="0" indent="0" algn="just">
              <a:buNone/>
            </a:pPr>
            <a:endParaRPr lang="es-E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algn="just">
              <a:buFont typeface="+mj-ea"/>
              <a:buAutoNum type="circleNumDbPlain" startAt="3"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_tradnl" sz="2800" dirty="0"/>
              <a:t>Subir a la plataforma virtual copia del comprobante del </a:t>
            </a:r>
            <a:r>
              <a:rPr lang="es-ES_tradnl" sz="2800" b="1" dirty="0">
                <a:solidFill>
                  <a:srgbClr val="C00000"/>
                </a:solidFill>
              </a:rPr>
              <a:t>transporte</a:t>
            </a:r>
            <a:r>
              <a:rPr lang="es-ES_tradnl" sz="2800" dirty="0"/>
              <a:t> utilizado donde conste claramente el nombre del usuario y la fecha de viaje. </a:t>
            </a:r>
          </a:p>
          <a:p>
            <a:pPr marL="0" indent="0" algn="just">
              <a:buNone/>
            </a:pPr>
            <a:endParaRPr lang="en-US" sz="30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3000" dirty="0" smtClean="0"/>
          </a:p>
          <a:p>
            <a:pPr algn="just"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sz="3000" dirty="0" smtClean="0"/>
          </a:p>
          <a:p>
            <a:pPr marL="514350" indent="-514350" algn="just">
              <a:buFont typeface="+mj-ea"/>
              <a:buAutoNum type="circleNumDbPlain" startAt="6"/>
            </a:pPr>
            <a:r>
              <a:rPr lang="es-ES_tradnl" sz="2800" dirty="0"/>
              <a:t>En el caso de estudiantes cuya movilidad lleve aparejada una ayuda </a:t>
            </a:r>
            <a:r>
              <a:rPr lang="es-ES_tradnl" sz="2800" dirty="0" err="1"/>
              <a:t>económica</a:t>
            </a:r>
            <a:r>
              <a:rPr lang="es-ES_tradnl" sz="2800" dirty="0"/>
              <a:t>, indicar </a:t>
            </a:r>
            <a:r>
              <a:rPr lang="es-ES_tradnl" sz="2800" b="1" dirty="0">
                <a:solidFill>
                  <a:srgbClr val="C00000"/>
                </a:solidFill>
              </a:rPr>
              <a:t>cuenta bancaria </a:t>
            </a:r>
            <a:r>
              <a:rPr lang="es-ES_tradnl" sz="2800" dirty="0"/>
              <a:t>(incluido el IBAN) a su nombre donde </a:t>
            </a:r>
            <a:r>
              <a:rPr lang="es-ES_tradnl" sz="2800" dirty="0" err="1"/>
              <a:t>habra</a:t>
            </a:r>
            <a:r>
              <a:rPr lang="es-ES_tradnl" sz="2800" dirty="0"/>
              <a:t>́ de realizarse la transferencia de la ayuda concedida</a:t>
            </a:r>
            <a:r>
              <a:rPr lang="es-ES" sz="3000" dirty="0" smtClean="0"/>
              <a:t>. </a:t>
            </a:r>
          </a:p>
          <a:p>
            <a:pPr marL="0" indent="0" algn="just">
              <a:buNone/>
            </a:pPr>
            <a:endParaRPr lang="es-ES" sz="3000" dirty="0"/>
          </a:p>
          <a:p>
            <a:pPr marL="514350" indent="-514350" algn="just">
              <a:buFont typeface="+mj-ea"/>
              <a:buAutoNum type="circleNumDbPlain" startAt="6"/>
            </a:pPr>
            <a:r>
              <a:rPr lang="es-ES_tradnl" sz="2800" dirty="0" smtClean="0"/>
              <a:t>Descargar </a:t>
            </a:r>
            <a:r>
              <a:rPr lang="es-ES_tradnl" sz="2800" dirty="0"/>
              <a:t>el </a:t>
            </a:r>
            <a:r>
              <a:rPr lang="es-ES_tradnl" sz="2800" b="1" dirty="0">
                <a:solidFill>
                  <a:srgbClr val="C00000"/>
                </a:solidFill>
              </a:rPr>
              <a:t>acuerdo de estudios </a:t>
            </a:r>
            <a:r>
              <a:rPr lang="es-ES_tradnl" sz="2800" dirty="0" smtClean="0"/>
              <a:t>y </a:t>
            </a:r>
            <a:r>
              <a:rPr lang="es-ES_tradnl" sz="2800" dirty="0"/>
              <a:t>una vez firmado </a:t>
            </a:r>
            <a:r>
              <a:rPr lang="es-ES_tradnl" sz="2800" dirty="0" smtClean="0"/>
              <a:t>por las tres partes enviar </a:t>
            </a:r>
            <a:r>
              <a:rPr lang="es-ES_tradnl" sz="2800" dirty="0"/>
              <a:t>a </a:t>
            </a:r>
            <a:r>
              <a:rPr lang="es-ES_tradnl" sz="2800" dirty="0" smtClean="0">
                <a:hlinkClick r:id="rId2"/>
              </a:rPr>
              <a:t>movifcom@us.es</a:t>
            </a:r>
            <a:r>
              <a:rPr lang="es-ES_tradnl" sz="2800" dirty="0" smtClean="0"/>
              <a:t>, </a:t>
            </a:r>
            <a:r>
              <a:rPr lang="es-ES_tradnl" sz="2800" dirty="0" smtClean="0">
                <a:hlinkClick r:id="rId3"/>
              </a:rPr>
              <a:t>fcom1@us.es</a:t>
            </a:r>
            <a:r>
              <a:rPr lang="es-ES_tradnl" sz="2800" dirty="0" smtClean="0"/>
              <a:t> y </a:t>
            </a:r>
            <a:r>
              <a:rPr lang="es-ES_tradnl" sz="2800" dirty="0">
                <a:hlinkClick r:id="rId4"/>
              </a:rPr>
              <a:t>movilidad@us.es</a:t>
            </a:r>
            <a:r>
              <a:rPr lang="es-ES_tradnl" sz="2800" dirty="0"/>
              <a:t> </a:t>
            </a:r>
            <a:endParaRPr lang="es-ES_tradnl" sz="2800" dirty="0" smtClean="0"/>
          </a:p>
          <a:p>
            <a:pPr marL="0" indent="0" algn="just">
              <a:buNone/>
            </a:pPr>
            <a:endParaRPr lang="es-ES_tradnl" sz="2800" dirty="0" smtClean="0"/>
          </a:p>
          <a:p>
            <a:pPr marL="514350" indent="-514350" algn="just">
              <a:buFont typeface="+mj-ea"/>
              <a:buAutoNum type="circleNumDbPlain" startAt="6"/>
            </a:pPr>
            <a:r>
              <a:rPr lang="es-ES_tradnl" sz="2800" dirty="0" smtClean="0"/>
              <a:t>Descargar </a:t>
            </a:r>
            <a:r>
              <a:rPr lang="es-ES_tradnl" sz="2800" dirty="0"/>
              <a:t>el </a:t>
            </a:r>
            <a:r>
              <a:rPr lang="es-ES_tradnl" sz="2800" b="1" dirty="0">
                <a:solidFill>
                  <a:srgbClr val="C00000"/>
                </a:solidFill>
              </a:rPr>
              <a:t>contrato de </a:t>
            </a:r>
            <a:r>
              <a:rPr lang="es-ES_tradnl" sz="2800" b="1" dirty="0" err="1" smtClean="0">
                <a:solidFill>
                  <a:srgbClr val="C00000"/>
                </a:solidFill>
              </a:rPr>
              <a:t>subvención</a:t>
            </a:r>
            <a:r>
              <a:rPr lang="es-ES_tradnl" sz="2800" dirty="0"/>
              <a:t> </a:t>
            </a:r>
            <a:r>
              <a:rPr lang="es-ES_tradnl" sz="2800" dirty="0" smtClean="0"/>
              <a:t>y </a:t>
            </a:r>
            <a:r>
              <a:rPr lang="es-ES_tradnl" sz="2800" dirty="0"/>
              <a:t>una vez firmado enviar a </a:t>
            </a:r>
            <a:r>
              <a:rPr lang="es-ES_tradnl" sz="2800" dirty="0" smtClean="0"/>
              <a:t> </a:t>
            </a:r>
            <a:r>
              <a:rPr lang="es-ES_tradnl" sz="2800" dirty="0">
                <a:hlinkClick r:id="rId4"/>
              </a:rPr>
              <a:t>movilidad@us.es</a:t>
            </a:r>
            <a:r>
              <a:rPr lang="es-ES_tradnl" sz="2800" dirty="0"/>
              <a:t> </a:t>
            </a:r>
          </a:p>
          <a:p>
            <a:pPr marL="0" indent="0" algn="just">
              <a:buNone/>
            </a:pPr>
            <a:endParaRPr lang="en-US" sz="30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en-US" sz="3000" dirty="0" smtClean="0"/>
          </a:p>
          <a:p>
            <a:pPr algn="just"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8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acuerdo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académico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Créditos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Para estancias de </a:t>
            </a:r>
            <a:r>
              <a:rPr lang="en-US" dirty="0" smtClean="0"/>
              <a:t>1 </a:t>
            </a:r>
            <a:r>
              <a:rPr lang="en-US" dirty="0" err="1" smtClean="0"/>
              <a:t>cuatrimestre</a:t>
            </a:r>
            <a:r>
              <a:rPr lang="en-US" dirty="0" smtClean="0"/>
              <a:t>: </a:t>
            </a:r>
            <a:r>
              <a:rPr lang="en-US" dirty="0" smtClean="0"/>
              <a:t>20 </a:t>
            </a:r>
            <a:r>
              <a:rPr lang="en-US" dirty="0" err="1" smtClean="0"/>
              <a:t>créditos</a:t>
            </a:r>
            <a:endParaRPr lang="en-US" dirty="0" smtClean="0"/>
          </a:p>
          <a:p>
            <a:pPr lvl="1"/>
            <a:r>
              <a:rPr lang="en-US" dirty="0" smtClean="0"/>
              <a:t>Para estancias de 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: </a:t>
            </a:r>
            <a:r>
              <a:rPr lang="en-US" dirty="0" smtClean="0"/>
              <a:t>45 </a:t>
            </a:r>
            <a:r>
              <a:rPr lang="en-US" dirty="0" err="1" smtClean="0"/>
              <a:t>créditos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(*) no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cursar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 90 </a:t>
            </a:r>
            <a:r>
              <a:rPr lang="en-US" dirty="0" err="1" smtClean="0"/>
              <a:t>créditos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(*) Si con </a:t>
            </a:r>
            <a:r>
              <a:rPr lang="en-US" dirty="0" err="1" smtClean="0"/>
              <a:t>tu</a:t>
            </a:r>
            <a:r>
              <a:rPr lang="en-US" dirty="0" smtClean="0"/>
              <a:t> estancia en la UD </a:t>
            </a:r>
            <a:r>
              <a:rPr lang="en-US" dirty="0" err="1" smtClean="0"/>
              <a:t>terminas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estudios</a:t>
            </a:r>
            <a:r>
              <a:rPr lang="en-US" dirty="0" smtClean="0"/>
              <a:t> (TFG en UD):</a:t>
            </a:r>
          </a:p>
          <a:p>
            <a:pPr lvl="2">
              <a:buFontTx/>
              <a:buChar char="-"/>
            </a:pPr>
            <a:r>
              <a:rPr lang="en-US" dirty="0" smtClean="0"/>
              <a:t>Estancias de 3-6 </a:t>
            </a:r>
            <a:r>
              <a:rPr lang="en-US" dirty="0" err="1" smtClean="0"/>
              <a:t>meses</a:t>
            </a:r>
            <a:r>
              <a:rPr lang="en-US" dirty="0" smtClean="0"/>
              <a:t>: 15 </a:t>
            </a:r>
            <a:r>
              <a:rPr lang="en-US" dirty="0" err="1" smtClean="0"/>
              <a:t>créditos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Estancias de 9 </a:t>
            </a:r>
            <a:r>
              <a:rPr lang="en-US" dirty="0" err="1" smtClean="0"/>
              <a:t>meses</a:t>
            </a:r>
            <a:r>
              <a:rPr lang="en-US" dirty="0" smtClean="0"/>
              <a:t>: 30 </a:t>
            </a:r>
            <a:r>
              <a:rPr lang="en-US" dirty="0" err="1" smtClean="0"/>
              <a:t>créditos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Asignaturas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no se </a:t>
            </a:r>
            <a:r>
              <a:rPr lang="en-US" b="1" dirty="0" err="1" smtClean="0"/>
              <a:t>pueden</a:t>
            </a:r>
            <a:r>
              <a:rPr lang="en-US" b="1" dirty="0" smtClean="0"/>
              <a:t> </a:t>
            </a:r>
            <a:r>
              <a:rPr lang="en-US" b="1" dirty="0" err="1" smtClean="0"/>
              <a:t>incluir</a:t>
            </a:r>
            <a:r>
              <a:rPr lang="en-US" b="1" dirty="0" smtClean="0"/>
              <a:t>:</a:t>
            </a:r>
          </a:p>
          <a:p>
            <a:pPr lvl="1" algn="just"/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smtClean="0"/>
              <a:t>Fin de </a:t>
            </a:r>
            <a:r>
              <a:rPr lang="en-US" dirty="0" err="1" smtClean="0"/>
              <a:t>Grado</a:t>
            </a:r>
            <a:r>
              <a:rPr lang="en-US" dirty="0" smtClean="0"/>
              <a:t> / Practicum </a:t>
            </a:r>
            <a:r>
              <a:rPr lang="en-US" dirty="0" err="1" smtClean="0"/>
              <a:t>si</a:t>
            </a:r>
            <a:r>
              <a:rPr lang="en-US" dirty="0" smtClean="0"/>
              <a:t> la Universidad de </a:t>
            </a:r>
            <a:r>
              <a:rPr lang="en-US" dirty="0" err="1" smtClean="0"/>
              <a:t>destino</a:t>
            </a:r>
            <a:r>
              <a:rPr lang="en-US" dirty="0" smtClean="0"/>
              <a:t> NO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posibilidad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Sólo</a:t>
            </a:r>
            <a:r>
              <a:rPr lang="en-US" dirty="0" smtClean="0"/>
              <a:t> se </a:t>
            </a:r>
            <a:r>
              <a:rPr lang="en-US" dirty="0" err="1" smtClean="0"/>
              <a:t>convalidan</a:t>
            </a:r>
            <a:r>
              <a:rPr lang="en-US" dirty="0" smtClean="0"/>
              <a:t> los </a:t>
            </a:r>
            <a:r>
              <a:rPr lang="en-US" dirty="0" err="1" smtClean="0"/>
              <a:t>cursos</a:t>
            </a:r>
            <a:r>
              <a:rPr lang="en-US" dirty="0" smtClean="0"/>
              <a:t> de </a:t>
            </a:r>
            <a:r>
              <a:rPr lang="en-US" dirty="0" err="1" smtClean="0"/>
              <a:t>idiomas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créditos</a:t>
            </a:r>
            <a:r>
              <a:rPr lang="en-US" dirty="0" smtClean="0"/>
              <a:t> </a:t>
            </a:r>
            <a:r>
              <a:rPr lang="en-US" dirty="0" err="1" smtClean="0"/>
              <a:t>optativos</a:t>
            </a:r>
            <a:r>
              <a:rPr lang="en-US" dirty="0" smtClean="0"/>
              <a:t> </a:t>
            </a:r>
            <a:r>
              <a:rPr lang="en-US" dirty="0" err="1" smtClean="0"/>
              <a:t>cursados</a:t>
            </a:r>
            <a:r>
              <a:rPr lang="en-US" dirty="0" smtClean="0"/>
              <a:t> en </a:t>
            </a:r>
            <a:r>
              <a:rPr lang="en-US" dirty="0" err="1" smtClean="0"/>
              <a:t>movilidad</a:t>
            </a:r>
            <a:r>
              <a:rPr lang="en-US" dirty="0" smtClean="0"/>
              <a:t>, </a:t>
            </a:r>
            <a:r>
              <a:rPr lang="en-US" dirty="0" err="1" smtClean="0"/>
              <a:t>hasta</a:t>
            </a:r>
            <a:r>
              <a:rPr lang="en-US" dirty="0" smtClean="0"/>
              <a:t> un </a:t>
            </a:r>
            <a:r>
              <a:rPr lang="en-US" dirty="0" err="1" smtClean="0"/>
              <a:t>máximo</a:t>
            </a:r>
            <a:r>
              <a:rPr lang="en-US" dirty="0" smtClean="0"/>
              <a:t> de 6 </a:t>
            </a:r>
            <a:r>
              <a:rPr lang="en-US" dirty="0" err="1" smtClean="0"/>
              <a:t>créditos</a:t>
            </a:r>
            <a:r>
              <a:rPr lang="en-US" dirty="0" smtClean="0"/>
              <a:t>. </a:t>
            </a:r>
          </a:p>
          <a:p>
            <a:pPr lvl="1"/>
            <a:endParaRPr lang="es-ES" sz="2200" dirty="0"/>
          </a:p>
          <a:p>
            <a:pPr lvl="1"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b="1" dirty="0" smtClean="0">
              <a:latin typeface="Cambria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Asignaturas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363272" cy="6192688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algn="just"/>
            <a:r>
              <a:rPr lang="en-US" dirty="0" smtClean="0"/>
              <a:t>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incluir</a:t>
            </a:r>
            <a:r>
              <a:rPr lang="en-US" dirty="0" smtClean="0"/>
              <a:t> en el </a:t>
            </a:r>
            <a:r>
              <a:rPr lang="en-US" dirty="0" err="1" smtClean="0"/>
              <a:t>acuerdo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asignaturas</a:t>
            </a:r>
            <a:r>
              <a:rPr lang="en-US" dirty="0" smtClean="0"/>
              <a:t> (</a:t>
            </a:r>
            <a:r>
              <a:rPr lang="en-US" dirty="0" err="1" smtClean="0"/>
              <a:t>troncales</a:t>
            </a:r>
            <a:r>
              <a:rPr lang="en-US" dirty="0" smtClean="0"/>
              <a:t>, </a:t>
            </a:r>
            <a:r>
              <a:rPr lang="en-US" dirty="0" err="1" smtClean="0"/>
              <a:t>optativas</a:t>
            </a:r>
            <a:r>
              <a:rPr lang="en-US" dirty="0" smtClean="0"/>
              <a:t>, etc.</a:t>
            </a:r>
            <a:r>
              <a:rPr lang="en-US" dirty="0" smtClean="0"/>
              <a:t>) y de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cursos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Se </a:t>
            </a:r>
            <a:r>
              <a:rPr lang="en-US" b="1" dirty="0" err="1" smtClean="0"/>
              <a:t>pueden</a:t>
            </a:r>
            <a:r>
              <a:rPr lang="en-US" b="1" dirty="0" smtClean="0"/>
              <a:t> </a:t>
            </a:r>
            <a:r>
              <a:rPr lang="en-US" b="1" dirty="0" err="1" smtClean="0"/>
              <a:t>incluir</a:t>
            </a:r>
            <a:r>
              <a:rPr lang="en-US" b="1" dirty="0" smtClean="0"/>
              <a:t> </a:t>
            </a:r>
            <a:r>
              <a:rPr lang="en-US" b="1" dirty="0" err="1" smtClean="0"/>
              <a:t>asignaturas</a:t>
            </a:r>
            <a:r>
              <a:rPr lang="en-US" b="1" dirty="0" smtClean="0"/>
              <a:t> </a:t>
            </a:r>
            <a:r>
              <a:rPr lang="en-US" b="1" dirty="0" err="1" smtClean="0"/>
              <a:t>suspendidas</a:t>
            </a:r>
            <a:r>
              <a:rPr lang="en-US" b="1" dirty="0" smtClean="0"/>
              <a:t> en la US:</a:t>
            </a:r>
          </a:p>
          <a:p>
            <a:pPr lvl="1" algn="just"/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equivalencia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asignatura</a:t>
            </a:r>
            <a:r>
              <a:rPr lang="en-US" dirty="0" smtClean="0"/>
              <a:t> en la UD</a:t>
            </a:r>
          </a:p>
          <a:p>
            <a:pPr lvl="1" algn="just"/>
            <a:r>
              <a:rPr lang="en-US" dirty="0" smtClean="0"/>
              <a:t>El </a:t>
            </a:r>
            <a:r>
              <a:rPr lang="en-US" dirty="0" err="1" smtClean="0"/>
              <a:t>coordinador</a:t>
            </a:r>
            <a:r>
              <a:rPr lang="en-US" dirty="0" smtClean="0"/>
              <a:t> Erasmus lo </a:t>
            </a:r>
            <a:r>
              <a:rPr lang="en-US" dirty="0" err="1" smtClean="0"/>
              <a:t>valide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b="1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Aplicación informática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C00000"/>
                </a:solidFill>
              </a:rPr>
              <a:t>NO</a:t>
            </a:r>
            <a:r>
              <a:rPr lang="es-ES" dirty="0" smtClean="0"/>
              <a:t> es necesario remitir ningún correo a </a:t>
            </a:r>
            <a:r>
              <a:rPr lang="es-ES" dirty="0" smtClean="0">
                <a:hlinkClick r:id="rId2"/>
              </a:rPr>
              <a:t>movifcom@us.es</a:t>
            </a:r>
            <a:r>
              <a:rPr lang="es-ES" dirty="0" smtClean="0"/>
              <a:t> con las propuestas de </a:t>
            </a:r>
            <a:r>
              <a:rPr lang="es-ES" dirty="0" smtClean="0"/>
              <a:t>acuerdos acad</a:t>
            </a:r>
            <a:r>
              <a:rPr lang="es-ES" dirty="0" smtClean="0"/>
              <a:t>émicos</a:t>
            </a:r>
            <a:r>
              <a:rPr lang="es-ES" dirty="0" smtClean="0"/>
              <a:t>, </a:t>
            </a:r>
            <a:r>
              <a:rPr lang="es-ES" dirty="0" smtClean="0"/>
              <a:t>las solicitudes de modificación, etc.</a:t>
            </a:r>
          </a:p>
          <a:p>
            <a:pPr algn="just"/>
            <a:endParaRPr lang="es-ES" dirty="0"/>
          </a:p>
          <a:p>
            <a:pPr algn="just"/>
            <a:r>
              <a:rPr lang="es-ES" b="1" dirty="0" smtClean="0">
                <a:solidFill>
                  <a:srgbClr val="C00000"/>
                </a:solidFill>
              </a:rPr>
              <a:t>TODO</a:t>
            </a:r>
            <a:r>
              <a:rPr lang="es-ES" dirty="0" smtClean="0"/>
              <a:t> se gestiona a través de la aplicación </a:t>
            </a:r>
            <a:r>
              <a:rPr lang="es-ES" dirty="0" smtClean="0"/>
              <a:t>informática accesible en vuestro SEVIUS.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1147</Words>
  <Application>Microsoft Macintosh PowerPoint</Application>
  <PresentationFormat>Presentación en pantalla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Movilidad Internacional  2018-2019</vt:lpstr>
      <vt:lpstr>Presentación de PowerPoint</vt:lpstr>
      <vt:lpstr>Antes de la partida</vt:lpstr>
      <vt:lpstr>Presentación de PowerPoint</vt:lpstr>
      <vt:lpstr>Presentación de PowerPoint</vt:lpstr>
      <vt:lpstr>El acuerdo académico</vt:lpstr>
      <vt:lpstr>Asignaturas</vt:lpstr>
      <vt:lpstr>Presentación de PowerPoint</vt:lpstr>
      <vt:lpstr>Aplicación informática</vt:lpstr>
      <vt:lpstr>Presentación de PowerPoint</vt:lpstr>
      <vt:lpstr>RESOLUCIÓN DEL RECTOR DE LA UNIVERSIDAD DE SEVILLA DE FECHA 09 DE ABRIL DE 2013 RELATIVA AL CONTENIDO DE LOS ACUERDOS DE ESTUDIOS EN PROGRAMAS DE MOVILIDAD INTERNACIONAL.  </vt:lpstr>
      <vt:lpstr>Presentación de PowerPoint</vt:lpstr>
      <vt:lpstr>IMPORTANTE</vt:lpstr>
      <vt:lpstr>Modificación de acuerdos de estudio</vt:lpstr>
      <vt:lpstr>Modificación de acuerdos de estudio</vt:lpstr>
      <vt:lpstr>Una vez en el destino</vt:lpstr>
      <vt:lpstr>Qué hacer a la vuelta</vt:lpstr>
      <vt:lpstr>¿Cómo llegan las notas?</vt:lpstr>
      <vt:lpstr>Presentación de PowerPoint</vt:lpstr>
      <vt:lpstr>Muchas gracias ;-)</vt:lpstr>
    </vt:vector>
  </TitlesOfParts>
  <Company>Universidad de Sevilla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2012-2013</dc:title>
  <dc:creator>pdi</dc:creator>
  <cp:lastModifiedBy>Lorena  Romero</cp:lastModifiedBy>
  <cp:revision>134</cp:revision>
  <dcterms:created xsi:type="dcterms:W3CDTF">2013-04-23T09:58:26Z</dcterms:created>
  <dcterms:modified xsi:type="dcterms:W3CDTF">2018-02-10T11:19:52Z</dcterms:modified>
</cp:coreProperties>
</file>