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344" r:id="rId3"/>
    <p:sldId id="345" r:id="rId4"/>
    <p:sldId id="346" r:id="rId5"/>
    <p:sldId id="347" r:id="rId6"/>
    <p:sldId id="348" r:id="rId7"/>
    <p:sldId id="351" r:id="rId8"/>
    <p:sldId id="352" r:id="rId9"/>
    <p:sldId id="355" r:id="rId10"/>
    <p:sldId id="349" r:id="rId11"/>
    <p:sldId id="353" r:id="rId12"/>
    <p:sldId id="350" r:id="rId13"/>
    <p:sldId id="354" r:id="rId14"/>
    <p:sldId id="269" r:id="rId1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1323" userDrawn="1">
          <p15:clr>
            <a:srgbClr val="A4A3A4"/>
          </p15:clr>
        </p15:guide>
        <p15:guide id="4" pos="574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0132"/>
    <a:srgbClr val="FFE8BA"/>
    <a:srgbClr val="5E5E5E"/>
    <a:srgbClr val="FBBC2D"/>
    <a:srgbClr val="FBBC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08" autoAdjust="0"/>
    <p:restoredTop sz="94694"/>
  </p:normalViewPr>
  <p:slideViewPr>
    <p:cSldViewPr snapToGrid="0">
      <p:cViewPr varScale="1">
        <p:scale>
          <a:sx n="117" d="100"/>
          <a:sy n="117" d="100"/>
        </p:scale>
        <p:origin x="1136" y="168"/>
      </p:cViewPr>
      <p:guideLst>
        <p:guide orient="horz" pos="2160"/>
        <p:guide pos="3840"/>
        <p:guide pos="1323"/>
        <p:guide pos="574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9C3A0-7045-3D46-8444-724C14151DA1}" type="datetimeFigureOut">
              <a:t>10/12/24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497A05-8292-5E44-876C-61FFE17BB14E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1800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8EBC40-6429-0100-95AA-D3750A51ED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48B93F4-4809-DF5D-C0CC-9F242A464F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204255C8-5677-FEB0-2E46-31BE18B4C4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DBC2DE9-FF66-CA92-096E-DC85A7398E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1B66D-3F58-B648-9B7B-D8E62FED7DBF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27000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8E076A-17A5-4993-DD4F-8B932C4480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1067AD1-133F-B95E-1F5D-B3C0E6BAE6C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A453E9EB-C908-433C-77F6-C2298CA23F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C71440E-7250-0C10-6139-83C262B832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1B66D-3F58-B648-9B7B-D8E62FED7DBF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23380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A766A1-FBE0-CEF0-85D6-8C14181546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28EA9471-C41D-52A1-8B3F-CA8C7CEAC5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68746B5D-85DF-7E66-9F35-7863A03964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89A3273-F56D-CBD8-06E5-8DF4A00243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1B66D-3F58-B648-9B7B-D8E62FED7DBF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27908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9442E1-7A01-56EC-D782-EE3A0FDBBB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2454C2C1-DF82-6BCF-8577-2879F76AECC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5379AA65-99D6-856F-19BD-94432A466E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46409D3-9AD1-5BDA-4412-11339F2B7E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1B66D-3F58-B648-9B7B-D8E62FED7DBF}" type="slidenum">
              <a:rPr lang="es-ES_tradnl" smtClean="0"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94147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C76ED7-FDEE-602F-3317-70D000AB58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FB878E2E-3A20-F075-F708-8C64F18E0FA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651DB5F8-2E0D-EF08-8E9E-154F60BBA3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68C04C6-8788-8FCA-5DA0-81FF3E48A0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1B66D-3F58-B648-9B7B-D8E62FED7DBF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941452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80A4FC-1BD9-7184-2F14-A7B7F59511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B6394726-C975-D1A0-676A-3FEC67B0EA5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F08AD0E3-F95E-67E6-89AD-9A5431C759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A62DAA4-A6A7-7715-38AF-8E1C78B8E6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1B66D-3F58-B648-9B7B-D8E62FED7DBF}" type="slidenum">
              <a:rPr lang="es-ES_tradnl" smtClean="0"/>
              <a:t>11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00904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C89D24-1BE4-ED17-4A56-86B262EA65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F1C79419-891D-06EA-71C8-6A0EB031C3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9A115E8F-20BF-E027-BA4D-FE1D218AB3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2C4928A-AB78-75A0-F6C5-3881086469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1B66D-3F58-B648-9B7B-D8E62FED7DBF}" type="slidenum">
              <a:rPr lang="es-ES_tradnl" smtClean="0"/>
              <a:t>13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12034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BDBC7B-4D95-8178-EA46-430A948B79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0B19270-B1C5-FB07-B058-D6D604027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86CFAB-8CAF-1BC2-C77B-F16F31AA5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CAE4-2260-9E4C-B126-2E96FFE1E54B}" type="datetimeFigureOut">
              <a:t>10/12/24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F03A7C-F130-8B80-3336-D78E56D9B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80EBC8-9874-4DB0-EB97-60F2D03C9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403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7CE6A4-CD4E-073F-D6B7-8F04E4D68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1F6E420-1126-6763-B349-72C0D1E7AD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72945A-208B-23F0-57A0-1ED112AA6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CAE4-2260-9E4C-B126-2E96FFE1E54B}" type="datetimeFigureOut">
              <a:t>10/12/24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D2DBEE-A123-09A4-D478-63973AC8C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3E501B-EA1D-0CE6-2E74-64AF256D2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2321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291AD20-BDD0-3AEC-3F25-99B1900040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7AE1590-1BEC-61D7-2039-6699114761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8152B9-399F-AD47-1C32-387B5775D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CAE4-2260-9E4C-B126-2E96FFE1E54B}" type="datetimeFigureOut">
              <a:t>10/12/24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F8C8F3-3619-55E1-BB2A-2391686E4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FA8994-02B4-4EB0-7925-05C885E91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9973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04D7ED-98C8-4AB0-69AD-71914CE0B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FD4F02-2B45-D8DE-5A7D-DB680ADF6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347649-84E9-E279-8CD0-0A363197F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CAE4-2260-9E4C-B126-2E96FFE1E54B}" type="datetimeFigureOut">
              <a:t>10/12/24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C3A2B3-93BC-A49C-E840-604D77003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822EFD-0E57-CAB6-6661-4565479CE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4487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645A42-77AD-19BE-AB59-4DB082089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D7B4BF-65E2-0E50-F3B6-BC1FF65F8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6DE1EE-5EB0-099F-A7F1-C128AFAC3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CAE4-2260-9E4C-B126-2E96FFE1E54B}" type="datetimeFigureOut">
              <a:t>10/12/24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1E9FF6-8316-8B0F-AE8F-F59E02112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11D742-9EDA-DF19-FF8A-CEA50EB2B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1761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1B480-0312-A04B-4FE0-1A10E32E8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953457-6232-6514-B883-1756B0D56F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C1F53F9-D60D-1CC2-4341-28CB2D2519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7288701-BED6-3B75-2B71-DFA579D18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CAE4-2260-9E4C-B126-2E96FFE1E54B}" type="datetimeFigureOut">
              <a:t>10/12/24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C946FF-85D5-4529-F175-879BA024C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ABE18F-6051-B46D-A530-BD4FFFFDB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5682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80325B-B819-DDBD-6B6C-3FE1A85C9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4F5D8C0-888D-44F1-8A72-4F7812D45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C955F7B-95A8-3466-D77A-9C5B192652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ED4CD39-73F8-3A10-76A4-56C67393FE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51D74AC-B5CF-36C8-3317-C239E73DE0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DCDAAA6-2A42-EE5E-C0EE-76A395A3B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CAE4-2260-9E4C-B126-2E96FFE1E54B}" type="datetimeFigureOut">
              <a:t>10/12/24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E7D6993-1309-6C67-3305-606A67644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54F9F5A-AD2C-3324-D5E3-66D483AF0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1779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DFFC4B-F451-9F62-15C1-16C59728D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285D88F-5489-E633-FE92-B2E5ECE11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CAE4-2260-9E4C-B126-2E96FFE1E54B}" type="datetimeFigureOut">
              <a:t>10/12/24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D777F1D-5DE0-ED0B-5FD2-DC0E231A5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3052EB0-72F0-23F9-DAC2-0D30D7B0C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022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3C44149-C6D1-D6A9-184A-A5B2D3F1F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CAE4-2260-9E4C-B126-2E96FFE1E54B}" type="datetimeFigureOut">
              <a:t>10/12/24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3D568DD-7CCC-C6E4-142A-5881E3170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B5A125C-3B99-B681-4D08-A2A9E69EB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4578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316F7A-3582-399A-4705-F7F024BB5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782041-87E7-C650-1705-EAE20D11D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89402D0-F6B3-C236-6EF1-4B7E0E1283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750114-F3B3-A0A3-6A64-AA1E1F4E2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CAE4-2260-9E4C-B126-2E96FFE1E54B}" type="datetimeFigureOut">
              <a:t>10/12/24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1C77493-5181-BA81-5199-038A8264F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12F7669-A3BE-7842-4B58-EF7D2E84E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3598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F9E78F-A2E8-AA3F-9903-639C47F13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2075DD9-EF20-0981-06F7-2E3165AFB2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64C3529-3D65-89A5-E29A-4651A095DA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772E03C-2513-7347-5EE5-CD15E9BF5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CAE4-2260-9E4C-B126-2E96FFE1E54B}" type="datetimeFigureOut">
              <a:t>10/12/24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B61A600-A0BF-F27A-408D-1602CB703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F42D30A-04C7-4210-E797-5F4ACC338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7441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B3C8266-CF79-4C3F-3363-6FE0DBFED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D77668D-17A9-90B6-8FBC-09D81256B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B6F5D7-E8FD-DDFA-D74E-55B90BCB75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A8CAE4-2260-9E4C-B126-2E96FFE1E54B}" type="datetimeFigureOut">
              <a:t>10/12/24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B97CD0-1425-1C35-0811-C7014CEE15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286CB1-16AF-4F3C-8E45-2B4E5F194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652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45A11CF6-EF15-E453-3018-4F94DFFBD284}"/>
              </a:ext>
            </a:extLst>
          </p:cNvPr>
          <p:cNvSpPr/>
          <p:nvPr/>
        </p:nvSpPr>
        <p:spPr>
          <a:xfrm>
            <a:off x="4296269" y="0"/>
            <a:ext cx="750118" cy="6858000"/>
          </a:xfrm>
          <a:prstGeom prst="rect">
            <a:avLst/>
          </a:prstGeom>
          <a:solidFill>
            <a:srgbClr val="5E5E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F6D7D3D-B16C-1A6E-0EF2-419573873D41}"/>
              </a:ext>
            </a:extLst>
          </p:cNvPr>
          <p:cNvSpPr txBox="1"/>
          <p:nvPr/>
        </p:nvSpPr>
        <p:spPr>
          <a:xfrm>
            <a:off x="5385521" y="586468"/>
            <a:ext cx="649186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spc="-150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Sesión de seguimiento</a:t>
            </a:r>
          </a:p>
          <a:p>
            <a:r>
              <a:rPr lang="es-ES" sz="5400" b="1" spc="-150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Integración y despliegue continuos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6550E2F-12CF-0820-E47A-9E3DC7914D60}"/>
              </a:ext>
            </a:extLst>
          </p:cNvPr>
          <p:cNvSpPr/>
          <p:nvPr/>
        </p:nvSpPr>
        <p:spPr>
          <a:xfrm>
            <a:off x="4847007" y="-1"/>
            <a:ext cx="199379" cy="6858000"/>
          </a:xfrm>
          <a:prstGeom prst="rect">
            <a:avLst/>
          </a:prstGeom>
          <a:solidFill>
            <a:srgbClr val="A801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3A46B2F8-8FC6-6D69-FB90-9D9D263D72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79" y="4913422"/>
            <a:ext cx="1079799" cy="597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B34A4E89-7B6C-3529-BE8D-00960F8B1C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824" y="5121504"/>
            <a:ext cx="2288281" cy="333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áfico 4">
            <a:extLst>
              <a:ext uri="{FF2B5EF4-FFF2-40B4-BE49-F238E27FC236}">
                <a16:creationId xmlns:a16="http://schemas.microsoft.com/office/drawing/2014/main" id="{D3667B1E-85DA-5FA3-4738-E0A299C84CE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3044" b="10221"/>
          <a:stretch/>
        </p:blipFill>
        <p:spPr>
          <a:xfrm>
            <a:off x="65801" y="1771408"/>
            <a:ext cx="4094582" cy="3142014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2F14CD58-61A5-92D3-7EA4-E79EFD744FE7}"/>
              </a:ext>
            </a:extLst>
          </p:cNvPr>
          <p:cNvSpPr txBox="1"/>
          <p:nvPr/>
        </p:nvSpPr>
        <p:spPr>
          <a:xfrm>
            <a:off x="5385521" y="4913422"/>
            <a:ext cx="64918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000" b="1" spc="-150">
                <a:latin typeface="Calibri" panose="020F0502020204030204" pitchFamily="34" charset="0"/>
                <a:cs typeface="Calibri" panose="020F0502020204030204" pitchFamily="34" charset="0"/>
              </a:rPr>
              <a:t>Nombre del equipo</a:t>
            </a:r>
          </a:p>
          <a:p>
            <a:pPr algn="r"/>
            <a:r>
              <a:rPr lang="es-ES" sz="2500" b="1" spc="-150">
                <a:latin typeface="Calibri" panose="020F0502020204030204" pitchFamily="34" charset="0"/>
                <a:cs typeface="Calibri" panose="020F0502020204030204" pitchFamily="34" charset="0"/>
              </a:rPr>
              <a:t>Miembro 1, miembro 2, miembro 3, miembro 4, miembro 5, miembro 6</a:t>
            </a:r>
          </a:p>
        </p:txBody>
      </p:sp>
    </p:spTree>
    <p:extLst>
      <p:ext uri="{BB962C8B-B14F-4D97-AF65-F5344CB8AC3E}">
        <p14:creationId xmlns:p14="http://schemas.microsoft.com/office/powerpoint/2010/main" val="1612542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FC9EC7-1A05-FBEB-210E-721F698981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789FBF98-0569-C039-FDF7-C2C7EE18EE4B}"/>
              </a:ext>
            </a:extLst>
          </p:cNvPr>
          <p:cNvSpPr/>
          <p:nvPr/>
        </p:nvSpPr>
        <p:spPr>
          <a:xfrm rot="5400000">
            <a:off x="5918200" y="-5918198"/>
            <a:ext cx="355602" cy="12192002"/>
          </a:xfrm>
          <a:prstGeom prst="rect">
            <a:avLst/>
          </a:prstGeom>
          <a:solidFill>
            <a:srgbClr val="A801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Gráfico 4" descr="Onda con relleno sólido">
            <a:extLst>
              <a:ext uri="{FF2B5EF4-FFF2-40B4-BE49-F238E27FC236}">
                <a16:creationId xmlns:a16="http://schemas.microsoft.com/office/drawing/2014/main" id="{C857A5BC-D214-3099-7DDA-A7A6B85A4A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" r="48865" b="46759"/>
          <a:stretch/>
        </p:blipFill>
        <p:spPr>
          <a:xfrm>
            <a:off x="9463009" y="5819406"/>
            <a:ext cx="2728991" cy="103859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C86071D9-8B3E-84DE-86C5-B5D25D2E5F99}"/>
              </a:ext>
            </a:extLst>
          </p:cNvPr>
          <p:cNvSpPr txBox="1"/>
          <p:nvPr/>
        </p:nvSpPr>
        <p:spPr>
          <a:xfrm>
            <a:off x="312458" y="1418201"/>
            <a:ext cx="1156708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Integración continua (CI)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Despliegue continuo (CD)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Incongruencias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Lecciones aprendidas</a:t>
            </a:r>
          </a:p>
        </p:txBody>
      </p:sp>
      <p:pic>
        <p:nvPicPr>
          <p:cNvPr id="8" name="Gráfico 7" descr="Onda con relleno sólido">
            <a:extLst>
              <a:ext uri="{FF2B5EF4-FFF2-40B4-BE49-F238E27FC236}">
                <a16:creationId xmlns:a16="http://schemas.microsoft.com/office/drawing/2014/main" id="{B6B991CE-9A52-D943-722E-88715F8C9B5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" r="48865" b="46759"/>
          <a:stretch/>
        </p:blipFill>
        <p:spPr>
          <a:xfrm>
            <a:off x="10257226" y="6121666"/>
            <a:ext cx="1934774" cy="73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586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26C094-3E75-4A8E-578A-880009E243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04FF910-3A22-E507-903B-90D26007826C}"/>
              </a:ext>
            </a:extLst>
          </p:cNvPr>
          <p:cNvSpPr txBox="1"/>
          <p:nvPr/>
        </p:nvSpPr>
        <p:spPr>
          <a:xfrm>
            <a:off x="340671" y="430004"/>
            <a:ext cx="11519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Incongruencias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FB25860-2C00-EBD3-6614-1FE545CC0A0B}"/>
              </a:ext>
            </a:extLst>
          </p:cNvPr>
          <p:cNvSpPr txBox="1"/>
          <p:nvPr/>
        </p:nvSpPr>
        <p:spPr>
          <a:xfrm>
            <a:off x="1064872" y="1418272"/>
            <a:ext cx="942895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¿Serías capaz de “pintar” todo el pipeline de CI / CD?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pipeline del repositorio, ¿tiene sentido?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Workflows que nunca se ejecutan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Workflows que se ejecutan un número innecesario de veces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Workflows redundantes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Workflows que se supone que deben ejecutarse tras la validación (o no) de workflows anteriores y se ejecutan igualmente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Cualquier otro aspecto que encontréis y queráis comentar</a:t>
            </a:r>
          </a:p>
        </p:txBody>
      </p:sp>
    </p:spTree>
    <p:extLst>
      <p:ext uri="{BB962C8B-B14F-4D97-AF65-F5344CB8AC3E}">
        <p14:creationId xmlns:p14="http://schemas.microsoft.com/office/powerpoint/2010/main" val="2076987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91D4F8-7BF3-E9BA-3AB0-8897A58FA5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05B033BB-5AF7-93A4-AFED-01F1368A1640}"/>
              </a:ext>
            </a:extLst>
          </p:cNvPr>
          <p:cNvSpPr/>
          <p:nvPr/>
        </p:nvSpPr>
        <p:spPr>
          <a:xfrm rot="5400000">
            <a:off x="5918200" y="-5918198"/>
            <a:ext cx="355602" cy="12192002"/>
          </a:xfrm>
          <a:prstGeom prst="rect">
            <a:avLst/>
          </a:prstGeom>
          <a:solidFill>
            <a:srgbClr val="A801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Gráfico 4" descr="Onda con relleno sólido">
            <a:extLst>
              <a:ext uri="{FF2B5EF4-FFF2-40B4-BE49-F238E27FC236}">
                <a16:creationId xmlns:a16="http://schemas.microsoft.com/office/drawing/2014/main" id="{D6A0740B-16AE-ECCA-2840-BE7FA545BC3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" r="48865" b="46759"/>
          <a:stretch/>
        </p:blipFill>
        <p:spPr>
          <a:xfrm>
            <a:off x="9463009" y="5819406"/>
            <a:ext cx="2728991" cy="103859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FBBDF4DD-1FA0-B4F6-CFDE-8A29BFB47118}"/>
              </a:ext>
            </a:extLst>
          </p:cNvPr>
          <p:cNvSpPr txBox="1"/>
          <p:nvPr/>
        </p:nvSpPr>
        <p:spPr>
          <a:xfrm>
            <a:off x="312458" y="1418201"/>
            <a:ext cx="1156708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Integración continua (CI)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Despliegue continuo (CD)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Incongruencias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Lecciones aprendidas</a:t>
            </a:r>
          </a:p>
        </p:txBody>
      </p:sp>
      <p:pic>
        <p:nvPicPr>
          <p:cNvPr id="8" name="Gráfico 7" descr="Onda con relleno sólido">
            <a:extLst>
              <a:ext uri="{FF2B5EF4-FFF2-40B4-BE49-F238E27FC236}">
                <a16:creationId xmlns:a16="http://schemas.microsoft.com/office/drawing/2014/main" id="{3EE00E69-B7BE-F0D7-605D-4E5B193A376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" r="48865" b="46759"/>
          <a:stretch/>
        </p:blipFill>
        <p:spPr>
          <a:xfrm>
            <a:off x="10257226" y="6121666"/>
            <a:ext cx="1934774" cy="73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034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27F13E-A5F2-B51B-E44B-08023CC8B4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1FFA05F-C049-B6E7-4762-3EB8E06EA3DD}"/>
              </a:ext>
            </a:extLst>
          </p:cNvPr>
          <p:cNvSpPr txBox="1"/>
          <p:nvPr/>
        </p:nvSpPr>
        <p:spPr>
          <a:xfrm>
            <a:off x="340671" y="430004"/>
            <a:ext cx="11519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Lecciones aprendidas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516FB81-33C1-BC0E-16F0-B1A5183B693B}"/>
              </a:ext>
            </a:extLst>
          </p:cNvPr>
          <p:cNvSpPr txBox="1"/>
          <p:nvPr/>
        </p:nvSpPr>
        <p:spPr>
          <a:xfrm>
            <a:off x="1381521" y="3007586"/>
            <a:ext cx="94289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(por favor, usad letra tamaño 30 como mínimo)</a:t>
            </a:r>
          </a:p>
        </p:txBody>
      </p:sp>
    </p:spTree>
    <p:extLst>
      <p:ext uri="{BB962C8B-B14F-4D97-AF65-F5344CB8AC3E}">
        <p14:creationId xmlns:p14="http://schemas.microsoft.com/office/powerpoint/2010/main" val="415699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45A11CF6-EF15-E453-3018-4F94DFFBD284}"/>
              </a:ext>
            </a:extLst>
          </p:cNvPr>
          <p:cNvSpPr/>
          <p:nvPr/>
        </p:nvSpPr>
        <p:spPr>
          <a:xfrm>
            <a:off x="4296269" y="0"/>
            <a:ext cx="750118" cy="6858000"/>
          </a:xfrm>
          <a:prstGeom prst="rect">
            <a:avLst/>
          </a:prstGeom>
          <a:solidFill>
            <a:srgbClr val="5E5E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F6D7D3D-B16C-1A6E-0EF2-419573873D41}"/>
              </a:ext>
            </a:extLst>
          </p:cNvPr>
          <p:cNvSpPr txBox="1"/>
          <p:nvPr/>
        </p:nvSpPr>
        <p:spPr>
          <a:xfrm>
            <a:off x="5346219" y="2998112"/>
            <a:ext cx="471782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000" b="1" spc="-15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¡Gracias!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6550E2F-12CF-0820-E47A-9E3DC7914D60}"/>
              </a:ext>
            </a:extLst>
          </p:cNvPr>
          <p:cNvSpPr/>
          <p:nvPr/>
        </p:nvSpPr>
        <p:spPr>
          <a:xfrm>
            <a:off x="4847007" y="-1"/>
            <a:ext cx="199379" cy="6858000"/>
          </a:xfrm>
          <a:prstGeom prst="rect">
            <a:avLst/>
          </a:prstGeom>
          <a:solidFill>
            <a:srgbClr val="A801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8EED2D8-8812-F28F-F3DF-26D406FF9838}"/>
              </a:ext>
            </a:extLst>
          </p:cNvPr>
          <p:cNvSpPr txBox="1"/>
          <p:nvPr/>
        </p:nvSpPr>
        <p:spPr>
          <a:xfrm>
            <a:off x="7208473" y="4011764"/>
            <a:ext cx="47178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i="1" spc="-15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Ahora toca debates y combates…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8608B4-27D9-4529-B5FF-D11F74B34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79" y="4913422"/>
            <a:ext cx="1079799" cy="597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D779E87D-3CD6-E50F-66D3-4495291A2C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824" y="5121504"/>
            <a:ext cx="2288281" cy="333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áfico 4">
            <a:extLst>
              <a:ext uri="{FF2B5EF4-FFF2-40B4-BE49-F238E27FC236}">
                <a16:creationId xmlns:a16="http://schemas.microsoft.com/office/drawing/2014/main" id="{7305216C-82F9-315A-FA9D-B875D80D037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3044" b="10221"/>
          <a:stretch/>
        </p:blipFill>
        <p:spPr>
          <a:xfrm>
            <a:off x="65801" y="1771408"/>
            <a:ext cx="4094582" cy="3142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191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874283-766B-7CC4-A298-125AD78E94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A63C5244-717C-5D59-ABF3-C8A336566AFA}"/>
              </a:ext>
            </a:extLst>
          </p:cNvPr>
          <p:cNvSpPr/>
          <p:nvPr/>
        </p:nvSpPr>
        <p:spPr>
          <a:xfrm rot="5400000">
            <a:off x="5918200" y="-5918198"/>
            <a:ext cx="355602" cy="12192002"/>
          </a:xfrm>
          <a:prstGeom prst="rect">
            <a:avLst/>
          </a:prstGeom>
          <a:solidFill>
            <a:srgbClr val="A801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Gráfico 4" descr="Onda con relleno sólido">
            <a:extLst>
              <a:ext uri="{FF2B5EF4-FFF2-40B4-BE49-F238E27FC236}">
                <a16:creationId xmlns:a16="http://schemas.microsoft.com/office/drawing/2014/main" id="{7D4B7273-90BE-B171-D784-20BFCB3044B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" r="48865" b="46759"/>
          <a:stretch/>
        </p:blipFill>
        <p:spPr>
          <a:xfrm>
            <a:off x="9463009" y="5819406"/>
            <a:ext cx="2728991" cy="103859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65C82CD9-116A-FC62-97C1-CAACF0D83ABD}"/>
              </a:ext>
            </a:extLst>
          </p:cNvPr>
          <p:cNvSpPr txBox="1"/>
          <p:nvPr/>
        </p:nvSpPr>
        <p:spPr>
          <a:xfrm>
            <a:off x="312458" y="1418201"/>
            <a:ext cx="1156708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Integración continua (CI)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Despliegue continuo (CD)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Incongruencias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Lecciones aprendidas</a:t>
            </a:r>
          </a:p>
        </p:txBody>
      </p:sp>
      <p:pic>
        <p:nvPicPr>
          <p:cNvPr id="8" name="Gráfico 7" descr="Onda con relleno sólido">
            <a:extLst>
              <a:ext uri="{FF2B5EF4-FFF2-40B4-BE49-F238E27FC236}">
                <a16:creationId xmlns:a16="http://schemas.microsoft.com/office/drawing/2014/main" id="{BEC9056B-6762-9B88-B97D-C2BBEFA758F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" r="48865" b="46759"/>
          <a:stretch/>
        </p:blipFill>
        <p:spPr>
          <a:xfrm>
            <a:off x="10257226" y="6121666"/>
            <a:ext cx="1934774" cy="73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379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B8A3BB-15DD-F4D3-75F9-45F435F41E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0F3A30A6-5BB5-F34A-38B8-FBE3B6132053}"/>
              </a:ext>
            </a:extLst>
          </p:cNvPr>
          <p:cNvSpPr/>
          <p:nvPr/>
        </p:nvSpPr>
        <p:spPr>
          <a:xfrm rot="5400000">
            <a:off x="5918200" y="-5918198"/>
            <a:ext cx="355602" cy="12192002"/>
          </a:xfrm>
          <a:prstGeom prst="rect">
            <a:avLst/>
          </a:prstGeom>
          <a:solidFill>
            <a:srgbClr val="A801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Gráfico 4" descr="Onda con relleno sólido">
            <a:extLst>
              <a:ext uri="{FF2B5EF4-FFF2-40B4-BE49-F238E27FC236}">
                <a16:creationId xmlns:a16="http://schemas.microsoft.com/office/drawing/2014/main" id="{E5F24C4C-43B6-51D1-9568-8B2165D88A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" r="48865" b="46759"/>
          <a:stretch/>
        </p:blipFill>
        <p:spPr>
          <a:xfrm>
            <a:off x="9463009" y="5819406"/>
            <a:ext cx="2728991" cy="103859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144DF376-6EA4-0C02-AA80-33DF75F1470F}"/>
              </a:ext>
            </a:extLst>
          </p:cNvPr>
          <p:cNvSpPr txBox="1"/>
          <p:nvPr/>
        </p:nvSpPr>
        <p:spPr>
          <a:xfrm>
            <a:off x="312458" y="1418201"/>
            <a:ext cx="1156708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Integración continua (CI)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Despliegue continuo (CD)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Incongruencias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Lecciones aprendidas</a:t>
            </a:r>
          </a:p>
        </p:txBody>
      </p:sp>
      <p:pic>
        <p:nvPicPr>
          <p:cNvPr id="8" name="Gráfico 7" descr="Onda con relleno sólido">
            <a:extLst>
              <a:ext uri="{FF2B5EF4-FFF2-40B4-BE49-F238E27FC236}">
                <a16:creationId xmlns:a16="http://schemas.microsoft.com/office/drawing/2014/main" id="{EE0D6937-96A6-6A25-CD2D-05BDFE534DB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" r="48865" b="46759"/>
          <a:stretch/>
        </p:blipFill>
        <p:spPr>
          <a:xfrm>
            <a:off x="10257226" y="6121666"/>
            <a:ext cx="1934774" cy="73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152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F146F7-E5E7-6C68-3251-4EE80C445D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6774ED0-8AED-5B8E-FB89-F3453C3290EF}"/>
              </a:ext>
            </a:extLst>
          </p:cNvPr>
          <p:cNvSpPr txBox="1"/>
          <p:nvPr/>
        </p:nvSpPr>
        <p:spPr>
          <a:xfrm>
            <a:off x="340671" y="430004"/>
            <a:ext cx="11519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Integración continua (CI)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0E36C5C-17A2-D299-A551-FD96FE2995DB}"/>
              </a:ext>
            </a:extLst>
          </p:cNvPr>
          <p:cNvSpPr txBox="1"/>
          <p:nvPr/>
        </p:nvSpPr>
        <p:spPr>
          <a:xfrm>
            <a:off x="1064871" y="1951672"/>
            <a:ext cx="1079482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0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(por cada workflow de CI)</a:t>
            </a:r>
          </a:p>
          <a:p>
            <a:endParaRPr lang="es-ES_tradnl" sz="30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Última ejecución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¿Qué eventos lo disparan?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Ratio de ejecuciones válidas y erróneas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Evolución (desde su primera inclusión en el repo hasta la última ejecución, ¿qué modificaciones principales se han realizado y por qué?)</a:t>
            </a:r>
          </a:p>
        </p:txBody>
      </p:sp>
    </p:spTree>
    <p:extLst>
      <p:ext uri="{BB962C8B-B14F-4D97-AF65-F5344CB8AC3E}">
        <p14:creationId xmlns:p14="http://schemas.microsoft.com/office/powerpoint/2010/main" val="1028776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6BE70A-4249-1F3F-999E-4B51E54A3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9C7EBED-8756-FC8F-5407-61655294F26A}"/>
              </a:ext>
            </a:extLst>
          </p:cNvPr>
          <p:cNvSpPr txBox="1"/>
          <p:nvPr/>
        </p:nvSpPr>
        <p:spPr>
          <a:xfrm>
            <a:off x="340671" y="430004"/>
            <a:ext cx="11519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Integración continua (CI)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0888FAA-85B0-486D-6874-8BE370049382}"/>
              </a:ext>
            </a:extLst>
          </p:cNvPr>
          <p:cNvSpPr txBox="1"/>
          <p:nvPr/>
        </p:nvSpPr>
        <p:spPr>
          <a:xfrm>
            <a:off x="1064871" y="1951672"/>
            <a:ext cx="805531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Workflows de CI no vistos en las prácticas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Tecnología de CI no vista en prácticas (distinta de GitHub Actions)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¿Se ejecutan todos los tests?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caso de ser un proyecto en conjunto, ¿qué workflows ha implementado cada equipo?</a:t>
            </a:r>
          </a:p>
        </p:txBody>
      </p:sp>
    </p:spTree>
    <p:extLst>
      <p:ext uri="{BB962C8B-B14F-4D97-AF65-F5344CB8AC3E}">
        <p14:creationId xmlns:p14="http://schemas.microsoft.com/office/powerpoint/2010/main" val="775200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1A4D13-D4A8-BA64-4B5A-2ACEC47872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F5E0F100-40F0-407C-814D-54E1EBAA9BB7}"/>
              </a:ext>
            </a:extLst>
          </p:cNvPr>
          <p:cNvSpPr/>
          <p:nvPr/>
        </p:nvSpPr>
        <p:spPr>
          <a:xfrm rot="5400000">
            <a:off x="5918200" y="-5918198"/>
            <a:ext cx="355602" cy="12192002"/>
          </a:xfrm>
          <a:prstGeom prst="rect">
            <a:avLst/>
          </a:prstGeom>
          <a:solidFill>
            <a:srgbClr val="A801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Gráfico 4" descr="Onda con relleno sólido">
            <a:extLst>
              <a:ext uri="{FF2B5EF4-FFF2-40B4-BE49-F238E27FC236}">
                <a16:creationId xmlns:a16="http://schemas.microsoft.com/office/drawing/2014/main" id="{A6FDFA51-9279-8B3E-FB8C-5D6D22073E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" r="48865" b="46759"/>
          <a:stretch/>
        </p:blipFill>
        <p:spPr>
          <a:xfrm>
            <a:off x="9463009" y="5819406"/>
            <a:ext cx="2728991" cy="103859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82A9EFEC-4E77-CFA0-E702-DE08ED843C63}"/>
              </a:ext>
            </a:extLst>
          </p:cNvPr>
          <p:cNvSpPr txBox="1"/>
          <p:nvPr/>
        </p:nvSpPr>
        <p:spPr>
          <a:xfrm>
            <a:off x="312458" y="1418201"/>
            <a:ext cx="1156708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Integración continua (CI)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Despliegue continuo (CD)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Incongruencias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Lecciones aprendidas</a:t>
            </a:r>
          </a:p>
        </p:txBody>
      </p:sp>
      <p:pic>
        <p:nvPicPr>
          <p:cNvPr id="8" name="Gráfico 7" descr="Onda con relleno sólido">
            <a:extLst>
              <a:ext uri="{FF2B5EF4-FFF2-40B4-BE49-F238E27FC236}">
                <a16:creationId xmlns:a16="http://schemas.microsoft.com/office/drawing/2014/main" id="{F9AB8BCF-29F6-B92C-496E-1810CF07D8A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" r="48865" b="46759"/>
          <a:stretch/>
        </p:blipFill>
        <p:spPr>
          <a:xfrm>
            <a:off x="10257226" y="6121666"/>
            <a:ext cx="1934774" cy="73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634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15B42D-327E-1906-4569-667853F6C9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96B1282-D2F0-AF3E-F94A-27F45F0FC6E3}"/>
              </a:ext>
            </a:extLst>
          </p:cNvPr>
          <p:cNvSpPr txBox="1"/>
          <p:nvPr/>
        </p:nvSpPr>
        <p:spPr>
          <a:xfrm>
            <a:off x="340671" y="430004"/>
            <a:ext cx="11519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Despliegue continuo (CD)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213D373-2AF7-C278-12D0-BA1591D1A917}"/>
              </a:ext>
            </a:extLst>
          </p:cNvPr>
          <p:cNvSpPr txBox="1"/>
          <p:nvPr/>
        </p:nvSpPr>
        <p:spPr>
          <a:xfrm>
            <a:off x="1064871" y="1951672"/>
            <a:ext cx="1079482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0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(por cada workflow de CD)</a:t>
            </a:r>
          </a:p>
          <a:p>
            <a:endParaRPr lang="es-ES_tradnl" sz="30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Última ejecución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¿Qué eventos lo disparan?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Ratio de ejecuciones válidas y erróneas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Evolución (desde su primera inclusión en el repo hasta la última ejecución, ¿qué modificaciones principales se han realizado y por qué?)</a:t>
            </a:r>
          </a:p>
        </p:txBody>
      </p:sp>
    </p:spTree>
    <p:extLst>
      <p:ext uri="{BB962C8B-B14F-4D97-AF65-F5344CB8AC3E}">
        <p14:creationId xmlns:p14="http://schemas.microsoft.com/office/powerpoint/2010/main" val="48520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525B35-F8F1-194C-31D7-9E987EF0E3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B4339BA-234B-2329-02EC-5625DAD7F078}"/>
              </a:ext>
            </a:extLst>
          </p:cNvPr>
          <p:cNvSpPr txBox="1"/>
          <p:nvPr/>
        </p:nvSpPr>
        <p:spPr>
          <a:xfrm>
            <a:off x="340671" y="430004"/>
            <a:ext cx="11519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Despliegue continuo (CD)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34E5AC7-3856-BFB0-8DA3-5513A58EB5F3}"/>
              </a:ext>
            </a:extLst>
          </p:cNvPr>
          <p:cNvSpPr txBox="1"/>
          <p:nvPr/>
        </p:nvSpPr>
        <p:spPr>
          <a:xfrm>
            <a:off x="1064871" y="1951672"/>
            <a:ext cx="805531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Workflows de CD no vistos en las prácticas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Tecnología de CD no vista en prácticas (distinta de GitHub Actions)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¿Está desplegado en Render?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¿Está desplegado en un servidor propio?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caso de ser un proyecto en conjunto, ¿qué workflows ha implementado cada equipo?</a:t>
            </a:r>
          </a:p>
        </p:txBody>
      </p:sp>
    </p:spTree>
    <p:extLst>
      <p:ext uri="{BB962C8B-B14F-4D97-AF65-F5344CB8AC3E}">
        <p14:creationId xmlns:p14="http://schemas.microsoft.com/office/powerpoint/2010/main" val="3921839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8D957D-BBE6-B9B1-B665-9E800AAAEE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60E65A5-DF21-FA3D-8F2D-79022D85B523}"/>
              </a:ext>
            </a:extLst>
          </p:cNvPr>
          <p:cNvSpPr txBox="1"/>
          <p:nvPr/>
        </p:nvSpPr>
        <p:spPr>
          <a:xfrm>
            <a:off x="340671" y="430004"/>
            <a:ext cx="11519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Despliegue continuo (CD)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D81AC03-44E6-1532-B0AA-5B53CC1F7CA5}"/>
              </a:ext>
            </a:extLst>
          </p:cNvPr>
          <p:cNvSpPr txBox="1"/>
          <p:nvPr/>
        </p:nvSpPr>
        <p:spPr>
          <a:xfrm>
            <a:off x="1064871" y="1951672"/>
            <a:ext cx="805531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¿Qué cambios se han realizado en Docker?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¿Qué cambios se han realizado en Vagrant?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¿Funciona el despliegue en Docker desde la rama </a:t>
            </a:r>
            <a:r>
              <a:rPr lang="es-ES_tradnl" sz="30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</a:t>
            </a: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¿Funciona el despliegue en Vagrant desde la rama </a:t>
            </a:r>
            <a:r>
              <a:rPr lang="es-ES_tradnl" sz="30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</a:t>
            </a: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963368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3526</TotalTime>
  <Words>459</Words>
  <Application>Microsoft Macintosh PowerPoint</Application>
  <PresentationFormat>Panorámica</PresentationFormat>
  <Paragraphs>73</Paragraphs>
  <Slides>14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DAVID ROMERO ORGANVIDEZ</dc:creator>
  <cp:lastModifiedBy>David Romero Organvídez</cp:lastModifiedBy>
  <cp:revision>45</cp:revision>
  <dcterms:created xsi:type="dcterms:W3CDTF">2024-06-06T17:26:41Z</dcterms:created>
  <dcterms:modified xsi:type="dcterms:W3CDTF">2024-12-10T17:37:44Z</dcterms:modified>
</cp:coreProperties>
</file>