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9" r:id="rId6"/>
    <p:sldId id="262" r:id="rId7"/>
    <p:sldId id="261" r:id="rId8"/>
    <p:sldId id="269" r:id="rId9"/>
    <p:sldId id="260" r:id="rId10"/>
    <p:sldId id="263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21C"/>
    <a:srgbClr val="00CC00"/>
    <a:srgbClr val="FFCC00"/>
    <a:srgbClr val="FFFF00"/>
    <a:srgbClr val="FFFF99"/>
    <a:srgbClr val="FFFFCC"/>
    <a:srgbClr val="99FF99"/>
    <a:srgbClr val="00CC99"/>
    <a:srgbClr val="0066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110" d="100"/>
          <a:sy n="110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47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02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9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32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78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48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0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9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562A5-CA66-42A3-BC22-6617F4B83263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2408-317D-46ED-B68E-3F15F6CDD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09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3z-YPsumOw" TargetMode="Externa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bluetooth185.blogspot.com.es/p/anexo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M3FAjb1-ME?list=RDApzQECFdBRI" TargetMode="Externa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8644" y="476672"/>
            <a:ext cx="8208912" cy="201622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5600" b="1" dirty="0" smtClean="0">
                <a:ln w="24500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La fábrica verde de </a:t>
            </a:r>
            <a:r>
              <a:rPr lang="es-ES" sz="5600" b="1" dirty="0" err="1" smtClean="0">
                <a:ln w="24500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Ñú</a:t>
            </a:r>
            <a:endParaRPr lang="es-ES" sz="5600" b="1" dirty="0">
              <a:ln w="24500" cmpd="dbl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43146" y="642179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Grupo de trabajo 18.5</a:t>
            </a: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Ciencias Naturales</a:t>
            </a:r>
            <a:endParaRPr lang="es-E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C:\Users\Sofía\Desktop\LIBELULA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15439"/>
          <a:stretch/>
        </p:blipFill>
        <p:spPr bwMode="auto">
          <a:xfrm>
            <a:off x="2339751" y="2564904"/>
            <a:ext cx="4942587" cy="33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3240361" cy="648072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35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Inconvenientes</a:t>
            </a:r>
            <a:endParaRPr lang="es-ES" sz="35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 descr="C:\Users\Sofía\Desktop\inconvenien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236102" cy="26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curvada hacia la izquierda">
            <a:hlinkClick r:id="rId3" action="ppaction://hlinksldjump"/>
          </p:cNvPr>
          <p:cNvSpPr/>
          <p:nvPr/>
        </p:nvSpPr>
        <p:spPr>
          <a:xfrm>
            <a:off x="4067944" y="724106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1484784"/>
            <a:ext cx="46805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Seguiremos </a:t>
            </a:r>
            <a:r>
              <a:rPr lang="es-ES" sz="2000" b="1" dirty="0" smtClean="0"/>
              <a:t>aumentado</a:t>
            </a:r>
            <a:r>
              <a:rPr lang="es-ES" sz="2000" dirty="0" smtClean="0"/>
              <a:t> las emisiones de </a:t>
            </a:r>
            <a:r>
              <a:rPr lang="es-ES" sz="2000" b="1" dirty="0" smtClean="0"/>
              <a:t>gases</a:t>
            </a:r>
            <a:r>
              <a:rPr lang="es-ES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Seguiremos </a:t>
            </a:r>
            <a:r>
              <a:rPr lang="es-ES" sz="2000" b="1" dirty="0" smtClean="0"/>
              <a:t>contaminando</a:t>
            </a:r>
            <a:r>
              <a:rPr lang="es-ES" sz="2000" dirty="0" smtClean="0"/>
              <a:t> demasiado, y nuestro planeta cada vez, se </a:t>
            </a:r>
            <a:r>
              <a:rPr lang="es-ES" sz="2000" b="1" dirty="0" smtClean="0"/>
              <a:t>estropeará</a:t>
            </a:r>
            <a:r>
              <a:rPr lang="es-ES" sz="2000" dirty="0" smtClean="0"/>
              <a:t> más.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También existen algunos </a:t>
            </a:r>
            <a:r>
              <a:rPr lang="es-ES" sz="2000" b="1" dirty="0" smtClean="0"/>
              <a:t>materiales</a:t>
            </a:r>
            <a:r>
              <a:rPr lang="es-ES" sz="2000" dirty="0" smtClean="0"/>
              <a:t> </a:t>
            </a:r>
            <a:r>
              <a:rPr lang="es-ES" sz="2000" b="1" dirty="0" smtClean="0"/>
              <a:t>no</a:t>
            </a:r>
            <a:r>
              <a:rPr lang="es-ES" sz="2000" dirty="0" smtClean="0"/>
              <a:t> </a:t>
            </a:r>
            <a:r>
              <a:rPr lang="es-ES" sz="2000" b="1" dirty="0" smtClean="0"/>
              <a:t>reciclables</a:t>
            </a:r>
            <a:r>
              <a:rPr lang="es-ES" sz="2000" dirty="0" smtClean="0"/>
              <a:t> o </a:t>
            </a:r>
            <a:r>
              <a:rPr lang="es-ES" sz="2000" b="1" dirty="0" smtClean="0"/>
              <a:t>reutilizables</a:t>
            </a:r>
            <a:r>
              <a:rPr lang="es-ES" sz="2000" dirty="0" smtClean="0"/>
              <a:t> que nos impiden ayudar al planeta.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Seguirán existiendo las </a:t>
            </a:r>
            <a:r>
              <a:rPr lang="es-ES" sz="2000" b="1" dirty="0" smtClean="0"/>
              <a:t>talas</a:t>
            </a:r>
            <a:r>
              <a:rPr lang="es-ES" sz="2000" dirty="0" smtClean="0"/>
              <a:t> </a:t>
            </a:r>
            <a:r>
              <a:rPr lang="es-ES" sz="2000" b="1" dirty="0" smtClean="0"/>
              <a:t>masivas</a:t>
            </a:r>
            <a:r>
              <a:rPr lang="es-ES" sz="2000" dirty="0" smtClean="0"/>
              <a:t> para poder producir materiales que necesitamos para la fabricación de productos.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/>
              <a:t>Desperdiciaremos</a:t>
            </a:r>
            <a:r>
              <a:rPr lang="es-ES" sz="2000" dirty="0" smtClean="0"/>
              <a:t> </a:t>
            </a:r>
            <a:r>
              <a:rPr lang="es-ES" sz="2000" b="1" dirty="0" smtClean="0"/>
              <a:t>energía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90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" name="M3z-YPsumO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196" y="1062100"/>
            <a:ext cx="8432292" cy="4743164"/>
          </a:xfrm>
          <a:prstGeom prst="rect">
            <a:avLst/>
          </a:prstGeom>
        </p:spPr>
      </p:pic>
      <p:sp>
        <p:nvSpPr>
          <p:cNvPr id="7" name="6 Flecha curvada hacia la izquierda">
            <a:hlinkClick r:id="rId4" action="ppaction://hlinksldjump"/>
          </p:cNvPr>
          <p:cNvSpPr/>
          <p:nvPr/>
        </p:nvSpPr>
        <p:spPr>
          <a:xfrm>
            <a:off x="532196" y="448462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3384376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Trabajo grupal</a:t>
            </a:r>
            <a:endParaRPr lang="es-E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34308" y="1556792"/>
            <a:ext cx="4257772" cy="47672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Berlin Sans FB" panose="020E0602020502020306" pitchFamily="34" charset="0"/>
              </a:rPr>
              <a:t>¿Cómo podemos ayudar a </a:t>
            </a:r>
            <a:r>
              <a:rPr lang="es-ES" sz="2200" dirty="0" err="1" smtClean="0">
                <a:latin typeface="Berlin Sans FB" panose="020E0602020502020306" pitchFamily="34" charset="0"/>
              </a:rPr>
              <a:t>Ñú</a:t>
            </a:r>
            <a:r>
              <a:rPr lang="es-ES" sz="2200" dirty="0" smtClean="0">
                <a:latin typeface="Berlin Sans FB" panose="020E0602020502020306" pitchFamily="34" charset="0"/>
              </a:rPr>
              <a:t>?</a:t>
            </a:r>
            <a:endParaRPr lang="es-ES" sz="22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C:\Users\Sofía\Desktop\libelula gif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39925" cy="1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curvada hacia la izquierda">
            <a:hlinkClick r:id="rId3" action="ppaction://hlinksldjump"/>
          </p:cNvPr>
          <p:cNvSpPr/>
          <p:nvPr/>
        </p:nvSpPr>
        <p:spPr>
          <a:xfrm>
            <a:off x="4211960" y="671155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29916" y="2620025"/>
            <a:ext cx="512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 smtClean="0"/>
              <a:t>¿Leemos un </a:t>
            </a:r>
            <a:r>
              <a:rPr lang="es-ES" sz="2400" dirty="0" smtClean="0">
                <a:hlinkClick r:id="rId4"/>
              </a:rPr>
              <a:t>cuento</a:t>
            </a:r>
            <a:r>
              <a:rPr lang="es-ES" sz="2400" dirty="0" smtClean="0"/>
              <a:t>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29916" y="3569112"/>
            <a:ext cx="748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2. ¿Y si ayudamos a </a:t>
            </a:r>
            <a:r>
              <a:rPr lang="es-ES" sz="2400" dirty="0" err="1" smtClean="0"/>
              <a:t>Ñú</a:t>
            </a:r>
            <a:r>
              <a:rPr lang="es-ES" sz="2400" dirty="0" smtClean="0"/>
              <a:t>? ¿Cómo podemos hacerlo?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29915" y="4590256"/>
            <a:ext cx="748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3. ¡Decoremos la clase reciclando y reutilizando!</a:t>
            </a:r>
          </a:p>
        </p:txBody>
      </p:sp>
      <p:pic>
        <p:nvPicPr>
          <p:cNvPr id="7" name="Picture 2" descr="C:\Users\Sofía\Desktop\lluvia ide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09" y="5157193"/>
            <a:ext cx="310188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5" name="Picture 3" descr="C:\Users\Sofía\Desktop\recicl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9" y="2337710"/>
            <a:ext cx="6715631" cy="21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9" y="620688"/>
            <a:ext cx="2160240" cy="648072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3500" dirty="0">
                <a:solidFill>
                  <a:schemeClr val="tx1"/>
                </a:solidFill>
                <a:latin typeface="Berlin Sans FB" panose="020E0602020502020306" pitchFamily="34" charset="0"/>
              </a:rPr>
              <a:t>Índice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88049" y="1303274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" action="ppaction://hlinkshowjump?jump=nextslide"/>
              </a:rPr>
              <a:t>Reducir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2" action="ppaction://hlinksldjump"/>
              </a:rPr>
              <a:t>Reutilizar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3" action="ppaction://hlinksldjump"/>
              </a:rPr>
              <a:t>Reciclar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4" action="ppaction://hlinksldjump"/>
              </a:rPr>
              <a:t>Video-resumen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5" action="ppaction://hlinksldjump"/>
              </a:rPr>
              <a:t>Tipos </a:t>
            </a:r>
            <a:r>
              <a:rPr lang="es-ES" dirty="0">
                <a:hlinkClick r:id="rId5" action="ppaction://hlinksldjump"/>
              </a:rPr>
              <a:t>de contenedores</a:t>
            </a:r>
            <a:endParaRPr lang="es-ES" dirty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>
                <a:hlinkClick r:id="rId6" action="ppaction://hlinksldjump"/>
              </a:rPr>
              <a:t>La separación de residuos</a:t>
            </a:r>
            <a:endParaRPr lang="es-ES" dirty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7" action="ppaction://hlinksldjump"/>
              </a:rPr>
              <a:t>¿Qué pasa si lo hacemos?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/>
              <a:t>¿</a:t>
            </a:r>
            <a:r>
              <a:rPr lang="es-ES" dirty="0" smtClean="0">
                <a:hlinkClick r:id="rId8" action="ppaction://hlinksldjump"/>
              </a:rPr>
              <a:t>Qué pasará si no lo hacemos</a:t>
            </a:r>
            <a:r>
              <a:rPr lang="es-ES" dirty="0" smtClean="0"/>
              <a:t>?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9" action="ppaction://hlinksldjump"/>
              </a:rPr>
              <a:t>Video-resumen</a:t>
            </a:r>
            <a:endParaRPr lang="es-ES" dirty="0" smtClean="0"/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ES" dirty="0" smtClean="0">
                <a:hlinkClick r:id="rId10" action="ppaction://hlinksldjump"/>
              </a:rPr>
              <a:t>Trabajo grupal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4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2016224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5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Reducir</a:t>
            </a:r>
            <a:endParaRPr lang="es-ES" sz="35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34309" y="1636287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es?</a:t>
            </a:r>
            <a:endParaRPr lang="es-ES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C:\Users\Sofía\Desktop\BOLSA 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9151" r="36477" b="9627"/>
          <a:stretch/>
        </p:blipFill>
        <p:spPr bwMode="auto">
          <a:xfrm>
            <a:off x="7236296" y="4437112"/>
            <a:ext cx="1591979" cy="22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fía\Desktop\BOLSA PROHIB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62" y="692696"/>
            <a:ext cx="1654813" cy="18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derecha"/>
          <p:cNvSpPr/>
          <p:nvPr/>
        </p:nvSpPr>
        <p:spPr>
          <a:xfrm rot="5400000">
            <a:off x="7240197" y="3044668"/>
            <a:ext cx="1584176" cy="792088"/>
          </a:xfrm>
          <a:prstGeom prst="rightArrow">
            <a:avLst/>
          </a:prstGeom>
          <a:solidFill>
            <a:srgbClr val="0482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034309" y="4049336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podemos hacer?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2348880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/>
              <a:t>Consiste en </a:t>
            </a:r>
            <a:r>
              <a:rPr lang="es-ES" b="1" dirty="0"/>
              <a:t>reducir</a:t>
            </a:r>
            <a:r>
              <a:rPr lang="es-ES" dirty="0"/>
              <a:t> nuestro </a:t>
            </a:r>
            <a:r>
              <a:rPr lang="es-ES" b="1" dirty="0"/>
              <a:t>consumo</a:t>
            </a:r>
            <a:r>
              <a:rPr lang="es-ES" dirty="0"/>
              <a:t> (energético y bienes materiales</a:t>
            </a:r>
            <a:r>
              <a:rPr lang="es-ES" dirty="0" smtClean="0"/>
              <a:t>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 smtClean="0"/>
              <a:t>Disminuir</a:t>
            </a:r>
            <a:r>
              <a:rPr lang="es-ES" dirty="0" smtClean="0"/>
              <a:t> </a:t>
            </a:r>
            <a:r>
              <a:rPr lang="es-ES" dirty="0"/>
              <a:t>el </a:t>
            </a:r>
            <a:r>
              <a:rPr lang="es-ES" b="1" dirty="0"/>
              <a:t>gasto</a:t>
            </a:r>
            <a:r>
              <a:rPr lang="es-ES" dirty="0"/>
              <a:t> de </a:t>
            </a:r>
            <a:r>
              <a:rPr lang="es-ES" b="1" dirty="0"/>
              <a:t>materias</a:t>
            </a:r>
            <a:r>
              <a:rPr lang="es-ES" dirty="0"/>
              <a:t> primas, </a:t>
            </a:r>
            <a:r>
              <a:rPr lang="es-ES" b="1" dirty="0"/>
              <a:t>agua</a:t>
            </a:r>
            <a:r>
              <a:rPr lang="es-ES" dirty="0"/>
              <a:t>, </a:t>
            </a:r>
            <a:r>
              <a:rPr lang="es-ES" b="1" dirty="0"/>
              <a:t>bienes</a:t>
            </a:r>
            <a:r>
              <a:rPr lang="es-ES" dirty="0"/>
              <a:t> de consumo, consumo de </a:t>
            </a:r>
            <a:r>
              <a:rPr lang="es-ES" b="1" dirty="0"/>
              <a:t>energía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4454461"/>
            <a:ext cx="5985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/>
              <a:t>Comprar</a:t>
            </a:r>
            <a:r>
              <a:rPr lang="es-ES" dirty="0"/>
              <a:t> solo lo </a:t>
            </a:r>
            <a:r>
              <a:rPr lang="es-ES" b="1" dirty="0" smtClean="0"/>
              <a:t>necesario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 smtClean="0"/>
              <a:t>Escoger </a:t>
            </a:r>
            <a:r>
              <a:rPr lang="es-ES" dirty="0"/>
              <a:t>productos que tengan un </a:t>
            </a:r>
            <a:r>
              <a:rPr lang="es-ES" b="1" dirty="0" smtClean="0"/>
              <a:t>embalaje reciclable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 smtClean="0"/>
              <a:t>Sustituir</a:t>
            </a:r>
            <a:r>
              <a:rPr lang="es-ES" dirty="0" smtClean="0"/>
              <a:t> </a:t>
            </a:r>
            <a:r>
              <a:rPr lang="es-ES" dirty="0"/>
              <a:t>las </a:t>
            </a:r>
            <a:r>
              <a:rPr lang="es-ES" b="1" dirty="0"/>
              <a:t>bolsas</a:t>
            </a:r>
            <a:r>
              <a:rPr lang="es-ES" dirty="0"/>
              <a:t> de la compra de </a:t>
            </a:r>
            <a:r>
              <a:rPr lang="es-ES" b="1" dirty="0"/>
              <a:t>plástico</a:t>
            </a:r>
            <a:r>
              <a:rPr lang="es-ES" dirty="0"/>
              <a:t> por </a:t>
            </a:r>
            <a:r>
              <a:rPr lang="es-ES" b="1" dirty="0"/>
              <a:t>bolsas</a:t>
            </a:r>
            <a:r>
              <a:rPr lang="es-ES" dirty="0"/>
              <a:t> </a:t>
            </a:r>
            <a:r>
              <a:rPr lang="es-ES" b="1" dirty="0" smtClean="0"/>
              <a:t>reutilizables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 smtClean="0"/>
              <a:t>Disminuir</a:t>
            </a:r>
            <a:r>
              <a:rPr lang="es-ES" dirty="0" smtClean="0"/>
              <a:t> </a:t>
            </a:r>
            <a:r>
              <a:rPr lang="es-ES" dirty="0"/>
              <a:t>el consumo de </a:t>
            </a:r>
            <a:r>
              <a:rPr lang="es-ES" b="1" dirty="0"/>
              <a:t>plásticos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3 Flecha curvada hacia la izquierda">
            <a:hlinkClick r:id="rId4" action="ppaction://hlinksldjump"/>
          </p:cNvPr>
          <p:cNvSpPr/>
          <p:nvPr/>
        </p:nvSpPr>
        <p:spPr>
          <a:xfrm>
            <a:off x="2915816" y="686027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2232248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5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Reutilizar</a:t>
            </a:r>
            <a:endParaRPr lang="es-ES" sz="35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34309" y="1840599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es?</a:t>
            </a:r>
            <a:endParaRPr lang="es-ES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C:\Users\Sofía\Desktop\reutiliza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7" y="968422"/>
            <a:ext cx="2160241" cy="15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 rot="5400000">
            <a:off x="7269700" y="3474583"/>
            <a:ext cx="1026114" cy="626012"/>
          </a:xfrm>
          <a:prstGeom prst="rightArrow">
            <a:avLst/>
          </a:prstGeom>
          <a:solidFill>
            <a:srgbClr val="0482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7" name="Picture 3" descr="C:\Users\Sofía\Desktop\reutiliz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11" y="4971088"/>
            <a:ext cx="2524967" cy="13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24928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/>
              <a:t>Consiste en </a:t>
            </a:r>
            <a:r>
              <a:rPr lang="es-ES" b="1" dirty="0"/>
              <a:t>alargar</a:t>
            </a:r>
            <a:r>
              <a:rPr lang="es-ES" dirty="0"/>
              <a:t> la </a:t>
            </a:r>
            <a:r>
              <a:rPr lang="es-ES" b="1" dirty="0"/>
              <a:t>vida</a:t>
            </a:r>
            <a:r>
              <a:rPr lang="es-ES" dirty="0"/>
              <a:t> útil de un </a:t>
            </a:r>
            <a:r>
              <a:rPr lang="es-ES" b="1" dirty="0" smtClean="0"/>
              <a:t>producto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23038" y="3981651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/>
              <a:t>Antes de tirar o comprar otro producto igual, tratar de </a:t>
            </a:r>
            <a:r>
              <a:rPr lang="es-ES" b="1" dirty="0"/>
              <a:t>arreglarlo</a:t>
            </a:r>
            <a:r>
              <a:rPr lang="es-ES" dirty="0"/>
              <a:t> o darle otra </a:t>
            </a:r>
            <a:r>
              <a:rPr lang="es-ES" b="1" dirty="0"/>
              <a:t>utilidad</a:t>
            </a:r>
            <a:r>
              <a:rPr lang="es-ES" dirty="0"/>
              <a:t> </a:t>
            </a:r>
            <a:r>
              <a:rPr lang="es-ES" b="1" dirty="0"/>
              <a:t>diferente</a:t>
            </a:r>
            <a:r>
              <a:rPr lang="es-ES" dirty="0"/>
              <a:t>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 smtClean="0"/>
              <a:t>Reutilizar</a:t>
            </a:r>
            <a:r>
              <a:rPr lang="es-ES" dirty="0" smtClean="0"/>
              <a:t> </a:t>
            </a:r>
            <a:r>
              <a:rPr lang="es-ES" b="1" dirty="0"/>
              <a:t>recursos</a:t>
            </a:r>
            <a:r>
              <a:rPr lang="es-ES" dirty="0"/>
              <a:t>, como por ejemplo el agua que nos sobra de beber, reutilizarla para regar las </a:t>
            </a:r>
            <a:r>
              <a:rPr lang="es-ES" dirty="0" smtClean="0"/>
              <a:t>plantas.</a:t>
            </a:r>
            <a:br>
              <a:rPr lang="es-ES" dirty="0" smtClean="0"/>
            </a:br>
            <a:endParaRPr lang="es-ES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b="1" dirty="0" smtClean="0"/>
              <a:t>Reutilizar</a:t>
            </a:r>
            <a:r>
              <a:rPr lang="es-ES" dirty="0" smtClean="0"/>
              <a:t> </a:t>
            </a:r>
            <a:r>
              <a:rPr lang="es-ES" dirty="0"/>
              <a:t>el </a:t>
            </a:r>
            <a:r>
              <a:rPr lang="es-ES" b="1" dirty="0"/>
              <a:t>agua</a:t>
            </a:r>
            <a:r>
              <a:rPr lang="es-ES" dirty="0"/>
              <a:t> que usemos para limpiar frutas y verduras, para fregar el suelo.</a:t>
            </a: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34309" y="3350337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podemos hacer?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15" name="14 Flecha curvada hacia la izquierda">
            <a:hlinkClick r:id="rId4" action="ppaction://hlinksldjump"/>
          </p:cNvPr>
          <p:cNvSpPr/>
          <p:nvPr/>
        </p:nvSpPr>
        <p:spPr>
          <a:xfrm>
            <a:off x="3023828" y="730857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2088232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5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Reciclar</a:t>
            </a:r>
            <a:endParaRPr lang="es-ES" sz="35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34309" y="1840599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es?</a:t>
            </a:r>
            <a:endParaRPr lang="es-ES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C:\Users\Sofía\Desktop\ceciclaje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00" y="3645024"/>
            <a:ext cx="3951170" cy="31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4309" y="3440712"/>
            <a:ext cx="2376264" cy="4086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erlin Sans FB" panose="020E0602020502020306" pitchFamily="34" charset="0"/>
              </a:rPr>
              <a:t>¿Qué podemos hacer?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3798" y="2492896"/>
            <a:ext cx="757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/>
              <a:t>Consiste en tratar los </a:t>
            </a:r>
            <a:r>
              <a:rPr lang="es-ES" b="1" dirty="0"/>
              <a:t>deshechos</a:t>
            </a:r>
            <a:r>
              <a:rPr lang="es-ES" dirty="0"/>
              <a:t> de forma que después se puedan </a:t>
            </a:r>
            <a:r>
              <a:rPr lang="es-ES" b="1" dirty="0"/>
              <a:t>obtener</a:t>
            </a:r>
            <a:r>
              <a:rPr lang="es-ES" dirty="0"/>
              <a:t> </a:t>
            </a:r>
            <a:r>
              <a:rPr lang="es-ES" b="1" dirty="0"/>
              <a:t>nuevos</a:t>
            </a:r>
            <a:r>
              <a:rPr lang="es-ES" dirty="0"/>
              <a:t> </a:t>
            </a:r>
            <a:r>
              <a:rPr lang="es-ES" b="1" dirty="0"/>
              <a:t>productos</a:t>
            </a:r>
            <a:r>
              <a:rPr lang="es-E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414908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/>
              <a:t>Seleccionar y </a:t>
            </a:r>
            <a:r>
              <a:rPr lang="es-ES" b="1" dirty="0"/>
              <a:t>separar</a:t>
            </a:r>
            <a:r>
              <a:rPr lang="es-ES" dirty="0"/>
              <a:t> los </a:t>
            </a:r>
            <a:r>
              <a:rPr lang="es-ES" b="1" dirty="0"/>
              <a:t>deshechos</a:t>
            </a:r>
            <a:r>
              <a:rPr lang="es-ES" dirty="0"/>
              <a:t> que generamos en el </a:t>
            </a:r>
            <a:r>
              <a:rPr lang="es-ES" dirty="0" smtClean="0"/>
              <a:t>hogar.</a:t>
            </a:r>
          </a:p>
          <a:p>
            <a:pPr lvl="0"/>
            <a:endParaRPr lang="es-ES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 smtClean="0"/>
              <a:t>Utilizar </a:t>
            </a:r>
            <a:r>
              <a:rPr lang="es-ES" dirty="0"/>
              <a:t>los </a:t>
            </a:r>
            <a:r>
              <a:rPr lang="es-ES" b="1" dirty="0"/>
              <a:t>contenedores</a:t>
            </a:r>
            <a:r>
              <a:rPr lang="es-ES" dirty="0"/>
              <a:t> amarillos, verdes, azules y grises.</a:t>
            </a:r>
          </a:p>
        </p:txBody>
      </p:sp>
      <p:sp>
        <p:nvSpPr>
          <p:cNvPr id="12" name="11 Flecha curvada hacia la izquierda">
            <a:hlinkClick r:id="rId3" action="ppaction://hlinksldjump"/>
          </p:cNvPr>
          <p:cNvSpPr/>
          <p:nvPr/>
        </p:nvSpPr>
        <p:spPr>
          <a:xfrm>
            <a:off x="2915816" y="686027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3816425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3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Tipos de contenedores</a:t>
            </a:r>
            <a:endParaRPr lang="es-ES" sz="3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9218" name="Picture 2" descr="C:\Users\Sofía\Desktop\contened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2"/>
          <a:stretch/>
        </p:blipFill>
        <p:spPr bwMode="auto">
          <a:xfrm>
            <a:off x="1835696" y="1828172"/>
            <a:ext cx="1788459" cy="1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fía\Desktop\contened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r="54296" b="-1301"/>
          <a:stretch/>
        </p:blipFill>
        <p:spPr bwMode="auto">
          <a:xfrm>
            <a:off x="5292080" y="1810371"/>
            <a:ext cx="1990165" cy="20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fía\Desktop\contened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r="26321"/>
          <a:stretch/>
        </p:blipFill>
        <p:spPr bwMode="auto">
          <a:xfrm>
            <a:off x="1187624" y="4797152"/>
            <a:ext cx="1788459" cy="17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ofía\Desktop\contened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6"/>
          <a:stretch/>
        </p:blipFill>
        <p:spPr bwMode="auto">
          <a:xfrm>
            <a:off x="6032523" y="4674914"/>
            <a:ext cx="1831559" cy="19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curvada hacia la izquierda">
            <a:hlinkClick r:id="rId3" action="ppaction://hlinksldjump"/>
          </p:cNvPr>
          <p:cNvSpPr/>
          <p:nvPr/>
        </p:nvSpPr>
        <p:spPr>
          <a:xfrm>
            <a:off x="4720607" y="715915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4320480" cy="576064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Separación de residuos</a:t>
            </a:r>
            <a:endParaRPr lang="es-E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194" name="Picture 2" descr="C:\Users\Sofía\Desktop\contenedor ver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6" y="5661248"/>
            <a:ext cx="1055553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ofía\Desktop\plastico y enva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5453" y="2574268"/>
            <a:ext cx="1067333" cy="19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ofía\Desktop\vidrio ver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1924" y="5316726"/>
            <a:ext cx="1080118" cy="17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ofía\Desktop\organico g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578" y="1255157"/>
            <a:ext cx="1020143" cy="19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ofía\Desktop\contenedor az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9" y="4327007"/>
            <a:ext cx="955819" cy="10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ofía\Desktop\carton azu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2395" y="3928090"/>
            <a:ext cx="1085252" cy="18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Sofía\Desktop\contenedor amarill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415" y="2996241"/>
            <a:ext cx="909063" cy="10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Sofía\Desktop\contenedor gri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6" y="1706069"/>
            <a:ext cx="955818" cy="10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1754478"/>
            <a:ext cx="532859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Contenedor Gris</a:t>
            </a:r>
          </a:p>
          <a:p>
            <a:r>
              <a:rPr lang="es-ES" u="sng" dirty="0" smtClean="0"/>
              <a:t>Basura general y bolsas de restos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(Restos de comida, pañales, tapones de corcho…)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12486" y="2929745"/>
            <a:ext cx="532859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Contenedor Amarillo</a:t>
            </a:r>
          </a:p>
          <a:p>
            <a:r>
              <a:rPr lang="es-ES" u="sng" dirty="0" smtClean="0"/>
              <a:t>Envases de plástico y metal, </a:t>
            </a:r>
            <a:r>
              <a:rPr lang="es-ES" u="sng" dirty="0" err="1" smtClean="0"/>
              <a:t>briks</a:t>
            </a:r>
            <a:r>
              <a:rPr lang="es-ES" u="sng" dirty="0" smtClean="0"/>
              <a:t>, bolsas de plástico.</a:t>
            </a:r>
          </a:p>
          <a:p>
            <a:r>
              <a:rPr lang="es-ES" dirty="0" smtClean="0"/>
              <a:t>(Botellas de plástico, bandejas de corcho blanco, tapas y tapones, vasos y platos de plástico…)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4269468"/>
            <a:ext cx="535200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Contenedor Azul</a:t>
            </a:r>
          </a:p>
          <a:p>
            <a:r>
              <a:rPr lang="es-ES" u="sng" dirty="0" smtClean="0"/>
              <a:t>Papel y cartón.</a:t>
            </a:r>
          </a:p>
          <a:p>
            <a:r>
              <a:rPr lang="es-ES" dirty="0" smtClean="0"/>
              <a:t>Hojas, sobres, cuadernos, todos los envases de cartón, periódicos y revistas, papel de envolver…)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612486" y="5601142"/>
            <a:ext cx="532859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4821C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Contenedor Verde</a:t>
            </a:r>
          </a:p>
          <a:p>
            <a:r>
              <a:rPr lang="es-ES" u="sng" dirty="0" smtClean="0"/>
              <a:t>Vidrio.</a:t>
            </a:r>
          </a:p>
          <a:p>
            <a:r>
              <a:rPr lang="es-ES" dirty="0" smtClean="0"/>
              <a:t>(Botellas de vidrio de cualquier tipo de producto, tarros y frascos de vidrio.)</a:t>
            </a:r>
          </a:p>
        </p:txBody>
      </p:sp>
      <p:sp>
        <p:nvSpPr>
          <p:cNvPr id="18" name="17 Flecha curvada hacia la izquierda">
            <a:hlinkClick r:id="rId10" action="ppaction://hlinksldjump"/>
          </p:cNvPr>
          <p:cNvSpPr/>
          <p:nvPr/>
        </p:nvSpPr>
        <p:spPr>
          <a:xfrm>
            <a:off x="5148064" y="620688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KM3FAjb1-ME?list=RDApzQECFdBR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193" y="1052736"/>
            <a:ext cx="8448939" cy="4752528"/>
          </a:xfrm>
          <a:prstGeom prst="rect">
            <a:avLst/>
          </a:prstGeom>
        </p:spPr>
      </p:pic>
      <p:sp>
        <p:nvSpPr>
          <p:cNvPr id="7" name="6 Flecha curvada hacia la izquierda">
            <a:hlinkClick r:id="rId4" action="ppaction://hlinksldjump"/>
          </p:cNvPr>
          <p:cNvSpPr/>
          <p:nvPr/>
        </p:nvSpPr>
        <p:spPr>
          <a:xfrm>
            <a:off x="532193" y="448462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Ciencias Naturales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332" y="0"/>
            <a:ext cx="8774667" cy="369332"/>
          </a:xfrm>
          <a:prstGeom prst="rect">
            <a:avLst/>
          </a:prstGeom>
          <a:solidFill>
            <a:srgbClr val="04821C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 fábrica verde de </a:t>
            </a:r>
            <a:r>
              <a:rPr lang="es-ES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Ñú</a:t>
            </a:r>
            <a:endParaRPr lang="es-ES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11561" y="620688"/>
            <a:ext cx="2520280" cy="648072"/>
          </a:xfrm>
          <a:ln w="19050">
            <a:solidFill>
              <a:schemeClr val="accent3">
                <a:lumMod val="50000"/>
              </a:schemeClr>
            </a:solidFill>
          </a:ln>
          <a:effectLst>
            <a:glow rad="101600">
              <a:srgbClr val="04821C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35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Ventajas</a:t>
            </a:r>
            <a:endParaRPr lang="es-ES" sz="35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 descr="C:\Users\Sofía\Desktop\ventaj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81" y="4278705"/>
            <a:ext cx="25819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curvada hacia la izquierda">
            <a:hlinkClick r:id="rId3" action="ppaction://hlinksldjump"/>
          </p:cNvPr>
          <p:cNvSpPr/>
          <p:nvPr/>
        </p:nvSpPr>
        <p:spPr>
          <a:xfrm>
            <a:off x="3332657" y="620687"/>
            <a:ext cx="360040" cy="475130"/>
          </a:xfrm>
          <a:prstGeom prst="curvedLeftArrow">
            <a:avLst/>
          </a:prstGeom>
          <a:solidFill>
            <a:srgbClr val="00CC00"/>
          </a:solidFill>
          <a:ln>
            <a:solidFill>
              <a:srgbClr val="048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844824"/>
            <a:ext cx="58785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Si reutilizamos, </a:t>
            </a:r>
            <a:r>
              <a:rPr lang="es-ES" sz="2000" b="1" dirty="0" smtClean="0"/>
              <a:t>disminuimos</a:t>
            </a:r>
            <a:r>
              <a:rPr lang="es-ES" sz="2000" dirty="0" smtClean="0"/>
              <a:t> el </a:t>
            </a:r>
            <a:r>
              <a:rPr lang="es-ES" sz="2000" b="1" dirty="0" smtClean="0"/>
              <a:t>consumo</a:t>
            </a:r>
            <a:r>
              <a:rPr lang="es-ES" sz="2000" dirty="0" smtClean="0"/>
              <a:t> de recursos.</a:t>
            </a:r>
            <a:br>
              <a:rPr lang="es-ES" sz="2000" dirty="0" smtClean="0"/>
            </a:b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Se </a:t>
            </a:r>
            <a:r>
              <a:rPr lang="es-ES" sz="2000" b="1" dirty="0" smtClean="0"/>
              <a:t>reducirán</a:t>
            </a:r>
            <a:r>
              <a:rPr lang="es-ES" sz="2000" dirty="0" smtClean="0"/>
              <a:t> la </a:t>
            </a:r>
            <a:r>
              <a:rPr lang="es-ES" sz="2000" b="1" dirty="0" smtClean="0"/>
              <a:t>utilización</a:t>
            </a:r>
            <a:r>
              <a:rPr lang="es-ES" sz="2000" dirty="0" smtClean="0"/>
              <a:t> de </a:t>
            </a:r>
            <a:r>
              <a:rPr lang="es-ES" sz="2000" b="1" dirty="0" smtClean="0"/>
              <a:t>combustible</a:t>
            </a:r>
            <a:r>
              <a:rPr lang="es-ES" sz="2000" dirty="0" smtClean="0"/>
              <a:t> para crear nuevos productos.</a:t>
            </a:r>
            <a:br>
              <a:rPr lang="es-ES" sz="2000" dirty="0" smtClean="0"/>
            </a:b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/>
              <a:t>Reducir</a:t>
            </a:r>
            <a:r>
              <a:rPr lang="es-ES" sz="2000" dirty="0" smtClean="0"/>
              <a:t> nuestros propios </a:t>
            </a:r>
            <a:r>
              <a:rPr lang="es-ES" sz="2000" b="1" dirty="0" smtClean="0"/>
              <a:t>gastos</a:t>
            </a:r>
            <a:r>
              <a:rPr lang="es-ES" sz="2000" dirty="0" smtClean="0"/>
              <a:t> al reducir la </a:t>
            </a:r>
            <a:r>
              <a:rPr lang="es-ES" sz="2000" b="1" dirty="0" smtClean="0"/>
              <a:t>adquisición</a:t>
            </a:r>
            <a:r>
              <a:rPr lang="es-ES" sz="2000" dirty="0" smtClean="0"/>
              <a:t> de </a:t>
            </a:r>
            <a:r>
              <a:rPr lang="es-ES" sz="2000" b="1" dirty="0" smtClean="0"/>
              <a:t>productos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/>
              <a:t>Evitar</a:t>
            </a:r>
            <a:r>
              <a:rPr lang="es-ES" sz="2000" dirty="0" smtClean="0"/>
              <a:t> las </a:t>
            </a:r>
            <a:r>
              <a:rPr lang="es-ES" sz="2000" b="1" dirty="0" smtClean="0"/>
              <a:t>talas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/>
              <a:t>Evitar</a:t>
            </a:r>
            <a:r>
              <a:rPr lang="es-ES" sz="2000" dirty="0" smtClean="0"/>
              <a:t> y </a:t>
            </a:r>
            <a:r>
              <a:rPr lang="es-ES" sz="2000" b="1" dirty="0" smtClean="0"/>
              <a:t>reducir</a:t>
            </a:r>
            <a:r>
              <a:rPr lang="es-ES" sz="2000" dirty="0" smtClean="0"/>
              <a:t> en gran cantidad la </a:t>
            </a:r>
            <a:r>
              <a:rPr lang="es-ES" sz="2000" b="1" dirty="0" smtClean="0"/>
              <a:t>contaminación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/>
              <a:t>Ahorrar</a:t>
            </a:r>
            <a:r>
              <a:rPr lang="es-ES" sz="2000" dirty="0" smtClean="0"/>
              <a:t> </a:t>
            </a:r>
            <a:r>
              <a:rPr lang="es-ES" sz="2000" b="1" dirty="0" smtClean="0"/>
              <a:t>energía</a:t>
            </a:r>
            <a:r>
              <a:rPr lang="es-ES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493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573</Words>
  <Application>Microsoft Office PowerPoint</Application>
  <PresentationFormat>Presentación en pantalla (4:3)</PresentationFormat>
  <Paragraphs>98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Calibri</vt:lpstr>
      <vt:lpstr>Courier New</vt:lpstr>
      <vt:lpstr>Wingdings</vt:lpstr>
      <vt:lpstr>Tema de Office</vt:lpstr>
      <vt:lpstr>La fábrica verde de Ñú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 de la información</dc:title>
  <dc:creator>Aulas Informática</dc:creator>
  <cp:lastModifiedBy>Cristóbal Ballesteros Regaña</cp:lastModifiedBy>
  <cp:revision>46</cp:revision>
  <dcterms:created xsi:type="dcterms:W3CDTF">2016-03-14T18:07:11Z</dcterms:created>
  <dcterms:modified xsi:type="dcterms:W3CDTF">2025-04-30T10:23:42Z</dcterms:modified>
</cp:coreProperties>
</file>