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4" r:id="rId8"/>
    <p:sldId id="265" r:id="rId9"/>
    <p:sldId id="266" r:id="rId10"/>
    <p:sldId id="261" r:id="rId11"/>
    <p:sldId id="262" r:id="rId12"/>
    <p:sldId id="267" r:id="rId13"/>
    <p:sldId id="268"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60" d="100"/>
          <a:sy n="60" d="100"/>
        </p:scale>
        <p:origin x="-2472" y="-4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76E79F8-82C8-4E39-BF35-FD05DCD83075}" type="datetimeFigureOut">
              <a:rPr lang="es-ES" smtClean="0"/>
              <a:pPr/>
              <a:t>14/2/18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A9AE690-DB71-479F-8F62-ACB347A1C5D8}" type="slidenum">
              <a:rPr lang="es-ES" smtClean="0"/>
              <a:pPr/>
              <a:t>‹Nr.›</a:t>
            </a:fld>
            <a:endParaRPr lang="es-ES"/>
          </a:p>
        </p:txBody>
      </p:sp>
    </p:spTree>
    <p:extLst>
      <p:ext uri="{BB962C8B-B14F-4D97-AF65-F5344CB8AC3E}">
        <p14:creationId xmlns:p14="http://schemas.microsoft.com/office/powerpoint/2010/main" val="1487853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76E79F8-82C8-4E39-BF35-FD05DCD83075}" type="datetimeFigureOut">
              <a:rPr lang="es-ES" smtClean="0"/>
              <a:pPr/>
              <a:t>14/2/18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A9AE690-DB71-479F-8F62-ACB347A1C5D8}" type="slidenum">
              <a:rPr lang="es-ES" smtClean="0"/>
              <a:pPr/>
              <a:t>‹Nr.›</a:t>
            </a:fld>
            <a:endParaRPr lang="es-ES"/>
          </a:p>
        </p:txBody>
      </p:sp>
    </p:spTree>
    <p:extLst>
      <p:ext uri="{BB962C8B-B14F-4D97-AF65-F5344CB8AC3E}">
        <p14:creationId xmlns:p14="http://schemas.microsoft.com/office/powerpoint/2010/main" val="889111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76E79F8-82C8-4E39-BF35-FD05DCD83075}" type="datetimeFigureOut">
              <a:rPr lang="es-ES" smtClean="0"/>
              <a:pPr/>
              <a:t>14/2/18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A9AE690-DB71-479F-8F62-ACB347A1C5D8}" type="slidenum">
              <a:rPr lang="es-ES" smtClean="0"/>
              <a:pPr/>
              <a:t>‹Nr.›</a:t>
            </a:fld>
            <a:endParaRPr lang="es-ES"/>
          </a:p>
        </p:txBody>
      </p:sp>
    </p:spTree>
    <p:extLst>
      <p:ext uri="{BB962C8B-B14F-4D97-AF65-F5344CB8AC3E}">
        <p14:creationId xmlns:p14="http://schemas.microsoft.com/office/powerpoint/2010/main" val="954570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76E79F8-82C8-4E39-BF35-FD05DCD83075}" type="datetimeFigureOut">
              <a:rPr lang="es-ES" smtClean="0"/>
              <a:pPr/>
              <a:t>14/2/18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A9AE690-DB71-479F-8F62-ACB347A1C5D8}" type="slidenum">
              <a:rPr lang="es-ES" smtClean="0"/>
              <a:pPr/>
              <a:t>‹Nr.›</a:t>
            </a:fld>
            <a:endParaRPr lang="es-ES"/>
          </a:p>
        </p:txBody>
      </p:sp>
    </p:spTree>
    <p:extLst>
      <p:ext uri="{BB962C8B-B14F-4D97-AF65-F5344CB8AC3E}">
        <p14:creationId xmlns:p14="http://schemas.microsoft.com/office/powerpoint/2010/main" val="2971557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76E79F8-82C8-4E39-BF35-FD05DCD83075}" type="datetimeFigureOut">
              <a:rPr lang="es-ES" smtClean="0"/>
              <a:pPr/>
              <a:t>14/2/18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A9AE690-DB71-479F-8F62-ACB347A1C5D8}" type="slidenum">
              <a:rPr lang="es-ES" smtClean="0"/>
              <a:pPr/>
              <a:t>‹Nr.›</a:t>
            </a:fld>
            <a:endParaRPr lang="es-ES"/>
          </a:p>
        </p:txBody>
      </p:sp>
    </p:spTree>
    <p:extLst>
      <p:ext uri="{BB962C8B-B14F-4D97-AF65-F5344CB8AC3E}">
        <p14:creationId xmlns:p14="http://schemas.microsoft.com/office/powerpoint/2010/main" val="3762676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76E79F8-82C8-4E39-BF35-FD05DCD83075}" type="datetimeFigureOut">
              <a:rPr lang="es-ES" smtClean="0"/>
              <a:pPr/>
              <a:t>14/2/18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A9AE690-DB71-479F-8F62-ACB347A1C5D8}" type="slidenum">
              <a:rPr lang="es-ES" smtClean="0"/>
              <a:pPr/>
              <a:t>‹Nr.›</a:t>
            </a:fld>
            <a:endParaRPr lang="es-ES"/>
          </a:p>
        </p:txBody>
      </p:sp>
    </p:spTree>
    <p:extLst>
      <p:ext uri="{BB962C8B-B14F-4D97-AF65-F5344CB8AC3E}">
        <p14:creationId xmlns:p14="http://schemas.microsoft.com/office/powerpoint/2010/main" val="2106647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76E79F8-82C8-4E39-BF35-FD05DCD83075}" type="datetimeFigureOut">
              <a:rPr lang="es-ES" smtClean="0"/>
              <a:pPr/>
              <a:t>14/2/18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A9AE690-DB71-479F-8F62-ACB347A1C5D8}" type="slidenum">
              <a:rPr lang="es-ES" smtClean="0"/>
              <a:pPr/>
              <a:t>‹Nr.›</a:t>
            </a:fld>
            <a:endParaRPr lang="es-ES"/>
          </a:p>
        </p:txBody>
      </p:sp>
    </p:spTree>
    <p:extLst>
      <p:ext uri="{BB962C8B-B14F-4D97-AF65-F5344CB8AC3E}">
        <p14:creationId xmlns:p14="http://schemas.microsoft.com/office/powerpoint/2010/main" val="4287138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76E79F8-82C8-4E39-BF35-FD05DCD83075}" type="datetimeFigureOut">
              <a:rPr lang="es-ES" smtClean="0"/>
              <a:pPr/>
              <a:t>14/2/18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A9AE690-DB71-479F-8F62-ACB347A1C5D8}" type="slidenum">
              <a:rPr lang="es-ES" smtClean="0"/>
              <a:pPr/>
              <a:t>‹Nr.›</a:t>
            </a:fld>
            <a:endParaRPr lang="es-ES"/>
          </a:p>
        </p:txBody>
      </p:sp>
    </p:spTree>
    <p:extLst>
      <p:ext uri="{BB962C8B-B14F-4D97-AF65-F5344CB8AC3E}">
        <p14:creationId xmlns:p14="http://schemas.microsoft.com/office/powerpoint/2010/main" val="1188102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76E79F8-82C8-4E39-BF35-FD05DCD83075}" type="datetimeFigureOut">
              <a:rPr lang="es-ES" smtClean="0"/>
              <a:pPr/>
              <a:t>14/2/18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A9AE690-DB71-479F-8F62-ACB347A1C5D8}" type="slidenum">
              <a:rPr lang="es-ES" smtClean="0"/>
              <a:pPr/>
              <a:t>‹Nr.›</a:t>
            </a:fld>
            <a:endParaRPr lang="es-ES"/>
          </a:p>
        </p:txBody>
      </p:sp>
    </p:spTree>
    <p:extLst>
      <p:ext uri="{BB962C8B-B14F-4D97-AF65-F5344CB8AC3E}">
        <p14:creationId xmlns:p14="http://schemas.microsoft.com/office/powerpoint/2010/main" val="3620836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76E79F8-82C8-4E39-BF35-FD05DCD83075}" type="datetimeFigureOut">
              <a:rPr lang="es-ES" smtClean="0"/>
              <a:pPr/>
              <a:t>14/2/18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A9AE690-DB71-479F-8F62-ACB347A1C5D8}" type="slidenum">
              <a:rPr lang="es-ES" smtClean="0"/>
              <a:pPr/>
              <a:t>‹Nr.›</a:t>
            </a:fld>
            <a:endParaRPr lang="es-ES"/>
          </a:p>
        </p:txBody>
      </p:sp>
    </p:spTree>
    <p:extLst>
      <p:ext uri="{BB962C8B-B14F-4D97-AF65-F5344CB8AC3E}">
        <p14:creationId xmlns:p14="http://schemas.microsoft.com/office/powerpoint/2010/main" val="625373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76E79F8-82C8-4E39-BF35-FD05DCD83075}" type="datetimeFigureOut">
              <a:rPr lang="es-ES" smtClean="0"/>
              <a:pPr/>
              <a:t>14/2/18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A9AE690-DB71-479F-8F62-ACB347A1C5D8}" type="slidenum">
              <a:rPr lang="es-ES" smtClean="0"/>
              <a:pPr/>
              <a:t>‹Nr.›</a:t>
            </a:fld>
            <a:endParaRPr lang="es-ES"/>
          </a:p>
        </p:txBody>
      </p:sp>
    </p:spTree>
    <p:extLst>
      <p:ext uri="{BB962C8B-B14F-4D97-AF65-F5344CB8AC3E}">
        <p14:creationId xmlns:p14="http://schemas.microsoft.com/office/powerpoint/2010/main" val="8401856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E79F8-82C8-4E39-BF35-FD05DCD83075}" type="datetimeFigureOut">
              <a:rPr lang="es-ES" smtClean="0"/>
              <a:pPr/>
              <a:t>14/2/18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9AE690-DB71-479F-8F62-ACB347A1C5D8}" type="slidenum">
              <a:rPr lang="es-ES" smtClean="0"/>
              <a:pPr/>
              <a:t>‹Nr.›</a:t>
            </a:fld>
            <a:endParaRPr lang="es-ES"/>
          </a:p>
        </p:txBody>
      </p:sp>
    </p:spTree>
    <p:extLst>
      <p:ext uri="{BB962C8B-B14F-4D97-AF65-F5344CB8AC3E}">
        <p14:creationId xmlns:p14="http://schemas.microsoft.com/office/powerpoint/2010/main" val="3701725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fcom.us.es/tramites" TargetMode="Externa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7868" y="3140968"/>
            <a:ext cx="7772400" cy="1470025"/>
          </a:xfrm>
        </p:spPr>
        <p:txBody>
          <a:bodyPr>
            <a:normAutofit fontScale="90000"/>
          </a:bodyPr>
          <a:lstStyle/>
          <a:p>
            <a:r>
              <a:rPr lang="es-ES" dirty="0" smtClean="0"/>
              <a:t>Consejos de Matriculación</a:t>
            </a:r>
            <a:br>
              <a:rPr lang="es-ES" dirty="0" smtClean="0"/>
            </a:br>
            <a:r>
              <a:rPr lang="es-ES" dirty="0" smtClean="0"/>
              <a:t>para</a:t>
            </a:r>
            <a:br>
              <a:rPr lang="es-ES" dirty="0" smtClean="0"/>
            </a:br>
            <a:r>
              <a:rPr lang="es-ES" dirty="0" smtClean="0"/>
              <a:t>Alumnos de Movilidad</a:t>
            </a:r>
            <a:br>
              <a:rPr lang="es-ES" dirty="0" smtClean="0"/>
            </a:br>
            <a:r>
              <a:rPr lang="es-ES" dirty="0"/>
              <a:t/>
            </a:r>
            <a:br>
              <a:rPr lang="es-ES" dirty="0"/>
            </a:br>
            <a:r>
              <a:rPr lang="es-ES" sz="2800" dirty="0" smtClean="0"/>
              <a:t>Secretaria de Alumnos</a:t>
            </a:r>
            <a:r>
              <a:rPr lang="es-ES" sz="2800" dirty="0"/>
              <a:t/>
            </a:r>
            <a:br>
              <a:rPr lang="es-ES" sz="2800" dirty="0"/>
            </a:br>
            <a:r>
              <a:rPr lang="es-ES" sz="2800" dirty="0" smtClean="0"/>
              <a:t>Sevilla, 11 de febrero 2018</a:t>
            </a:r>
            <a:endParaRPr lang="es-ES" dirty="0"/>
          </a:p>
        </p:txBody>
      </p:sp>
      <p:pic>
        <p:nvPicPr>
          <p:cNvPr id="4" name="3 Imagen"/>
          <p:cNvPicPr>
            <a:picLocks noChangeAspect="1"/>
          </p:cNvPicPr>
          <p:nvPr/>
        </p:nvPicPr>
        <p:blipFill rotWithShape="1">
          <a:blip r:embed="rId2" cstate="print">
            <a:extLst>
              <a:ext uri="{28A0092B-C50C-407E-A947-70E740481C1C}">
                <a14:useLocalDpi xmlns:a14="http://schemas.microsoft.com/office/drawing/2010/main" val="0"/>
              </a:ext>
            </a:extLst>
          </a:blip>
          <a:srcRect r="8443"/>
          <a:stretch/>
        </p:blipFill>
        <p:spPr>
          <a:xfrm>
            <a:off x="-2212" y="68831"/>
            <a:ext cx="959998" cy="1008657"/>
          </a:xfrm>
          <a:prstGeom prst="rect">
            <a:avLst/>
          </a:prstGeom>
        </p:spPr>
      </p:pic>
      <p:grpSp>
        <p:nvGrpSpPr>
          <p:cNvPr id="20" name="19 Grupo"/>
          <p:cNvGrpSpPr/>
          <p:nvPr/>
        </p:nvGrpSpPr>
        <p:grpSpPr>
          <a:xfrm>
            <a:off x="-2212" y="116260"/>
            <a:ext cx="2758925" cy="1584548"/>
            <a:chOff x="-2212" y="116260"/>
            <a:chExt cx="2758925" cy="1584548"/>
          </a:xfrm>
        </p:grpSpPr>
        <p:pic>
          <p:nvPicPr>
            <p:cNvPr id="14" name="13 Imagen"/>
            <p:cNvPicPr>
              <a:picLocks noChangeAspect="1"/>
            </p:cNvPicPr>
            <p:nvPr/>
          </p:nvPicPr>
          <p:blipFill rotWithShape="1">
            <a:blip r:embed="rId2" cstate="print">
              <a:extLst>
                <a:ext uri="{28A0092B-C50C-407E-A947-70E740481C1C}">
                  <a14:useLocalDpi xmlns:a14="http://schemas.microsoft.com/office/drawing/2010/main" val="0"/>
                </a:ext>
              </a:extLst>
            </a:blip>
            <a:srcRect r="8443"/>
            <a:stretch/>
          </p:blipFill>
          <p:spPr>
            <a:xfrm>
              <a:off x="-2212" y="116260"/>
              <a:ext cx="959998" cy="1008657"/>
            </a:xfrm>
            <a:prstGeom prst="rect">
              <a:avLst/>
            </a:prstGeom>
          </p:spPr>
        </p:pic>
        <p:grpSp>
          <p:nvGrpSpPr>
            <p:cNvPr id="3" name="2 Grupo"/>
            <p:cNvGrpSpPr/>
            <p:nvPr/>
          </p:nvGrpSpPr>
          <p:grpSpPr>
            <a:xfrm>
              <a:off x="90683" y="144531"/>
              <a:ext cx="2666030" cy="1556277"/>
              <a:chOff x="90683" y="144531"/>
              <a:chExt cx="2666030" cy="1556277"/>
            </a:xfrm>
          </p:grpSpPr>
          <p:sp>
            <p:nvSpPr>
              <p:cNvPr id="5" name="4 CuadroTexto"/>
              <p:cNvSpPr txBox="1"/>
              <p:nvPr/>
            </p:nvSpPr>
            <p:spPr>
              <a:xfrm>
                <a:off x="717868" y="144531"/>
                <a:ext cx="1986080" cy="923330"/>
              </a:xfrm>
              <a:prstGeom prst="rect">
                <a:avLst/>
              </a:prstGeom>
              <a:noFill/>
            </p:spPr>
            <p:txBody>
              <a:bodyPr wrap="square" rtlCol="0">
                <a:spAutoFit/>
              </a:bodyPr>
              <a:lstStyle/>
              <a:p>
                <a:pPr algn="r"/>
                <a:r>
                  <a:rPr lang="es-ES" sz="5400" b="1" dirty="0" err="1" smtClean="0">
                    <a:solidFill>
                      <a:schemeClr val="accent1">
                        <a:lumMod val="75000"/>
                      </a:schemeClr>
                    </a:solidFill>
                  </a:rPr>
                  <a:t>Fcom</a:t>
                </a:r>
                <a:endParaRPr lang="es-ES" sz="5400" b="1" dirty="0" smtClean="0">
                  <a:solidFill>
                    <a:schemeClr val="accent1">
                      <a:lumMod val="75000"/>
                    </a:schemeClr>
                  </a:solidFill>
                </a:endParaRPr>
              </a:p>
            </p:txBody>
          </p:sp>
          <p:sp>
            <p:nvSpPr>
              <p:cNvPr id="15" name="14 CuadroTexto"/>
              <p:cNvSpPr txBox="1"/>
              <p:nvPr/>
            </p:nvSpPr>
            <p:spPr>
              <a:xfrm>
                <a:off x="90683" y="839034"/>
                <a:ext cx="2666030" cy="861774"/>
              </a:xfrm>
              <a:prstGeom prst="rect">
                <a:avLst/>
              </a:prstGeom>
              <a:noFill/>
            </p:spPr>
            <p:txBody>
              <a:bodyPr wrap="square" rtlCol="0">
                <a:spAutoFit/>
              </a:bodyPr>
              <a:lstStyle/>
              <a:p>
                <a:r>
                  <a:rPr lang="es-ES" b="1" dirty="0" smtClean="0">
                    <a:solidFill>
                      <a:schemeClr val="accent1">
                        <a:lumMod val="75000"/>
                      </a:schemeClr>
                    </a:solidFill>
                  </a:rPr>
                  <a:t>Facultad de Comunicación</a:t>
                </a:r>
                <a:r>
                  <a:rPr lang="es-ES" sz="3200" b="1" dirty="0" smtClean="0">
                    <a:solidFill>
                      <a:schemeClr val="accent1">
                        <a:lumMod val="75000"/>
                      </a:schemeClr>
                    </a:solidFill>
                  </a:rPr>
                  <a:t>       </a:t>
                </a:r>
                <a:r>
                  <a:rPr lang="es-ES" dirty="0" smtClean="0">
                    <a:solidFill>
                      <a:schemeClr val="accent1">
                        <a:lumMod val="75000"/>
                      </a:schemeClr>
                    </a:solidFill>
                  </a:rPr>
                  <a:t> </a:t>
                </a:r>
              </a:p>
              <a:p>
                <a:endParaRPr lang="es-ES" dirty="0">
                  <a:solidFill>
                    <a:schemeClr val="accent1">
                      <a:lumMod val="75000"/>
                    </a:schemeClr>
                  </a:solidFill>
                </a:endParaRPr>
              </a:p>
            </p:txBody>
          </p:sp>
        </p:grpSp>
      </p:grpSp>
    </p:spTree>
    <p:extLst>
      <p:ext uri="{BB962C8B-B14F-4D97-AF65-F5344CB8AC3E}">
        <p14:creationId xmlns:p14="http://schemas.microsoft.com/office/powerpoint/2010/main" val="164455007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  ANTES DE IRTE</a:t>
            </a:r>
            <a:endParaRPr lang="es-ES" dirty="0"/>
          </a:p>
        </p:txBody>
      </p:sp>
      <p:sp>
        <p:nvSpPr>
          <p:cNvPr id="4" name="3 Rectángulo"/>
          <p:cNvSpPr/>
          <p:nvPr/>
        </p:nvSpPr>
        <p:spPr>
          <a:xfrm>
            <a:off x="326383" y="2138080"/>
            <a:ext cx="8566097" cy="2308324"/>
          </a:xfrm>
          <a:prstGeom prst="rect">
            <a:avLst/>
          </a:prstGeom>
        </p:spPr>
        <p:txBody>
          <a:bodyPr wrap="square">
            <a:spAutoFit/>
          </a:bodyPr>
          <a:lstStyle/>
          <a:p>
            <a:pPr algn="just"/>
            <a:r>
              <a:rPr lang="es-ES" sz="2400" b="1" dirty="0"/>
              <a:t>Toda modificación en la matrícula deberá estar precedida por la misma modificación en el Acuerdo de Estudios que requerirá de nuevo las mismas firmas que el original</a:t>
            </a:r>
            <a:r>
              <a:rPr lang="es-ES" sz="2400" dirty="0" smtClean="0"/>
              <a:t>.</a:t>
            </a:r>
          </a:p>
          <a:p>
            <a:pPr algn="just"/>
            <a:r>
              <a:rPr lang="es-ES" sz="2400" dirty="0" smtClean="0"/>
              <a:t> </a:t>
            </a:r>
            <a:r>
              <a:rPr lang="es-ES" sz="2400" dirty="0"/>
              <a:t>Hasta el momento en que dicho documento no esté firmado por ambas Universidades (de origen y de destino) no se realizará ningún cambio en la matrícula.</a:t>
            </a:r>
          </a:p>
        </p:txBody>
      </p:sp>
      <p:grpSp>
        <p:nvGrpSpPr>
          <p:cNvPr id="10" name="9 Grupo"/>
          <p:cNvGrpSpPr/>
          <p:nvPr/>
        </p:nvGrpSpPr>
        <p:grpSpPr>
          <a:xfrm>
            <a:off x="-2212" y="116260"/>
            <a:ext cx="2758925" cy="1584548"/>
            <a:chOff x="-2212" y="116260"/>
            <a:chExt cx="2758925" cy="1584548"/>
          </a:xfrm>
        </p:grpSpPr>
        <p:pic>
          <p:nvPicPr>
            <p:cNvPr id="11" name="10 Imagen"/>
            <p:cNvPicPr>
              <a:picLocks noChangeAspect="1"/>
            </p:cNvPicPr>
            <p:nvPr/>
          </p:nvPicPr>
          <p:blipFill rotWithShape="1">
            <a:blip r:embed="rId2" cstate="print">
              <a:extLst>
                <a:ext uri="{28A0092B-C50C-407E-A947-70E740481C1C}">
                  <a14:useLocalDpi xmlns:a14="http://schemas.microsoft.com/office/drawing/2010/main" val="0"/>
                </a:ext>
              </a:extLst>
            </a:blip>
            <a:srcRect r="8443"/>
            <a:stretch/>
          </p:blipFill>
          <p:spPr>
            <a:xfrm>
              <a:off x="-2212" y="116260"/>
              <a:ext cx="959998" cy="1008657"/>
            </a:xfrm>
            <a:prstGeom prst="rect">
              <a:avLst/>
            </a:prstGeom>
          </p:spPr>
        </p:pic>
        <p:grpSp>
          <p:nvGrpSpPr>
            <p:cNvPr id="12" name="11 Grupo"/>
            <p:cNvGrpSpPr/>
            <p:nvPr/>
          </p:nvGrpSpPr>
          <p:grpSpPr>
            <a:xfrm>
              <a:off x="90683" y="144531"/>
              <a:ext cx="2666030" cy="1556277"/>
              <a:chOff x="90683" y="144531"/>
              <a:chExt cx="2666030" cy="1556277"/>
            </a:xfrm>
          </p:grpSpPr>
          <p:sp>
            <p:nvSpPr>
              <p:cNvPr id="13" name="12 CuadroTexto"/>
              <p:cNvSpPr txBox="1"/>
              <p:nvPr/>
            </p:nvSpPr>
            <p:spPr>
              <a:xfrm>
                <a:off x="717868" y="144531"/>
                <a:ext cx="1986080" cy="923330"/>
              </a:xfrm>
              <a:prstGeom prst="rect">
                <a:avLst/>
              </a:prstGeom>
              <a:noFill/>
            </p:spPr>
            <p:txBody>
              <a:bodyPr wrap="square" rtlCol="0">
                <a:spAutoFit/>
              </a:bodyPr>
              <a:lstStyle/>
              <a:p>
                <a:pPr algn="r"/>
                <a:r>
                  <a:rPr lang="es-ES" sz="5400" b="1" dirty="0" err="1" smtClean="0">
                    <a:solidFill>
                      <a:schemeClr val="accent1">
                        <a:lumMod val="75000"/>
                      </a:schemeClr>
                    </a:solidFill>
                  </a:rPr>
                  <a:t>Fcom</a:t>
                </a:r>
                <a:endParaRPr lang="es-ES" sz="5400" b="1" dirty="0" smtClean="0">
                  <a:solidFill>
                    <a:schemeClr val="accent1">
                      <a:lumMod val="75000"/>
                    </a:schemeClr>
                  </a:solidFill>
                </a:endParaRPr>
              </a:p>
            </p:txBody>
          </p:sp>
          <p:sp>
            <p:nvSpPr>
              <p:cNvPr id="14" name="13 CuadroTexto"/>
              <p:cNvSpPr txBox="1"/>
              <p:nvPr/>
            </p:nvSpPr>
            <p:spPr>
              <a:xfrm>
                <a:off x="90683" y="839034"/>
                <a:ext cx="2666030" cy="861774"/>
              </a:xfrm>
              <a:prstGeom prst="rect">
                <a:avLst/>
              </a:prstGeom>
              <a:noFill/>
            </p:spPr>
            <p:txBody>
              <a:bodyPr wrap="square" rtlCol="0">
                <a:spAutoFit/>
              </a:bodyPr>
              <a:lstStyle/>
              <a:p>
                <a:r>
                  <a:rPr lang="es-ES" b="1" dirty="0" smtClean="0">
                    <a:solidFill>
                      <a:schemeClr val="accent1">
                        <a:lumMod val="75000"/>
                      </a:schemeClr>
                    </a:solidFill>
                  </a:rPr>
                  <a:t>Facultad de Comunicación</a:t>
                </a:r>
                <a:r>
                  <a:rPr lang="es-ES" sz="3200" b="1" dirty="0" smtClean="0">
                    <a:solidFill>
                      <a:schemeClr val="accent1">
                        <a:lumMod val="75000"/>
                      </a:schemeClr>
                    </a:solidFill>
                  </a:rPr>
                  <a:t>       </a:t>
                </a:r>
                <a:r>
                  <a:rPr lang="es-ES" dirty="0" smtClean="0">
                    <a:solidFill>
                      <a:schemeClr val="accent1">
                        <a:lumMod val="75000"/>
                      </a:schemeClr>
                    </a:solidFill>
                  </a:rPr>
                  <a:t> </a:t>
                </a:r>
              </a:p>
              <a:p>
                <a:endParaRPr lang="es-ES" dirty="0">
                  <a:solidFill>
                    <a:schemeClr val="accent1">
                      <a:lumMod val="75000"/>
                    </a:schemeClr>
                  </a:solidFill>
                </a:endParaRPr>
              </a:p>
            </p:txBody>
          </p:sp>
        </p:grpSp>
      </p:grpSp>
    </p:spTree>
    <p:extLst>
      <p:ext uri="{BB962C8B-B14F-4D97-AF65-F5344CB8AC3E}">
        <p14:creationId xmlns:p14="http://schemas.microsoft.com/office/powerpoint/2010/main" val="364729386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      ANTES </a:t>
            </a:r>
            <a:r>
              <a:rPr lang="es-ES" b="1" dirty="0"/>
              <a:t>DE VOLVER</a:t>
            </a:r>
            <a:endParaRPr lang="es-ES" dirty="0"/>
          </a:p>
        </p:txBody>
      </p:sp>
      <p:sp>
        <p:nvSpPr>
          <p:cNvPr id="3" name="2 Marcador de contenido"/>
          <p:cNvSpPr>
            <a:spLocks noGrp="1"/>
          </p:cNvSpPr>
          <p:nvPr>
            <p:ph idx="1"/>
          </p:nvPr>
        </p:nvSpPr>
        <p:spPr>
          <a:xfrm>
            <a:off x="457200" y="1600200"/>
            <a:ext cx="8229600" cy="4925144"/>
          </a:xfrm>
        </p:spPr>
        <p:txBody>
          <a:bodyPr>
            <a:noAutofit/>
          </a:bodyPr>
          <a:lstStyle/>
          <a:p>
            <a:pPr marL="0" indent="0" algn="just">
              <a:buNone/>
            </a:pPr>
            <a:r>
              <a:rPr lang="es-ES" sz="2200" dirty="0"/>
              <a:t>Antes de abandonar definitivamente tu universidad de destino, es recomendable asegurarte del procedimiento y plazos que se utilizarán para el </a:t>
            </a:r>
            <a:r>
              <a:rPr lang="es-ES" sz="2200" b="1" dirty="0"/>
              <a:t>envío de la certificación académica </a:t>
            </a:r>
            <a:r>
              <a:rPr lang="es-ES" sz="2200" dirty="0"/>
              <a:t>(TRANSCRIPT OF RECORDS) con los resultados académicos de tu estancia. Cuanto antes sea recibida en nuestro Centro antes podrá procederse a las convalidaciones y reconocimientos en tu expediente.</a:t>
            </a:r>
          </a:p>
          <a:p>
            <a:pPr marL="0" indent="0" algn="just">
              <a:buNone/>
            </a:pPr>
            <a:r>
              <a:rPr lang="es-ES" sz="2200" b="1" dirty="0"/>
              <a:t> </a:t>
            </a:r>
            <a:endParaRPr lang="es-ES" sz="2200" dirty="0"/>
          </a:p>
          <a:p>
            <a:pPr marL="0" indent="0" algn="just">
              <a:buNone/>
            </a:pPr>
            <a:r>
              <a:rPr lang="es-ES" sz="2200" dirty="0"/>
              <a:t>Es importante que compruebes que </a:t>
            </a:r>
            <a:r>
              <a:rPr lang="es-ES" sz="2200" b="1" dirty="0"/>
              <a:t>las asignaturas </a:t>
            </a:r>
            <a:r>
              <a:rPr lang="es-ES" sz="2200" dirty="0"/>
              <a:t>que vayas a cursar en la universidad de destino tengan la  </a:t>
            </a:r>
            <a:r>
              <a:rPr lang="es-ES" sz="2200" b="1" dirty="0"/>
              <a:t>misma denominación </a:t>
            </a:r>
            <a:r>
              <a:rPr lang="es-ES" sz="2200" dirty="0"/>
              <a:t>tanto en el Acuerdo como en la Certificación Académica Final de la universidad de destino (</a:t>
            </a:r>
            <a:r>
              <a:rPr lang="es-ES" sz="2200" dirty="0" err="1"/>
              <a:t>Transcript</a:t>
            </a:r>
            <a:r>
              <a:rPr lang="es-ES" sz="2200" dirty="0"/>
              <a:t> of Records). De este modo evitaremos inconvenientes a la hora de que sean subidas las notas a tu </a:t>
            </a:r>
            <a:r>
              <a:rPr lang="es-ES" sz="2200" dirty="0" smtClean="0"/>
              <a:t>expediente</a:t>
            </a:r>
            <a:r>
              <a:rPr lang="es-ES" sz="2400" dirty="0" smtClean="0"/>
              <a:t>.</a:t>
            </a:r>
            <a:endParaRPr lang="es-ES" sz="2400" b="1" dirty="0"/>
          </a:p>
        </p:txBody>
      </p:sp>
      <p:grpSp>
        <p:nvGrpSpPr>
          <p:cNvPr id="10" name="9 Grupo"/>
          <p:cNvGrpSpPr/>
          <p:nvPr/>
        </p:nvGrpSpPr>
        <p:grpSpPr>
          <a:xfrm>
            <a:off x="-2212" y="116260"/>
            <a:ext cx="2758925" cy="1584548"/>
            <a:chOff x="-2212" y="116260"/>
            <a:chExt cx="2758925" cy="1584548"/>
          </a:xfrm>
        </p:grpSpPr>
        <p:pic>
          <p:nvPicPr>
            <p:cNvPr id="11" name="10 Imagen"/>
            <p:cNvPicPr>
              <a:picLocks noChangeAspect="1"/>
            </p:cNvPicPr>
            <p:nvPr/>
          </p:nvPicPr>
          <p:blipFill rotWithShape="1">
            <a:blip r:embed="rId2" cstate="print">
              <a:extLst>
                <a:ext uri="{28A0092B-C50C-407E-A947-70E740481C1C}">
                  <a14:useLocalDpi xmlns:a14="http://schemas.microsoft.com/office/drawing/2010/main" val="0"/>
                </a:ext>
              </a:extLst>
            </a:blip>
            <a:srcRect r="8443"/>
            <a:stretch/>
          </p:blipFill>
          <p:spPr>
            <a:xfrm>
              <a:off x="-2212" y="116260"/>
              <a:ext cx="959998" cy="1008657"/>
            </a:xfrm>
            <a:prstGeom prst="rect">
              <a:avLst/>
            </a:prstGeom>
          </p:spPr>
        </p:pic>
        <p:grpSp>
          <p:nvGrpSpPr>
            <p:cNvPr id="12" name="11 Grupo"/>
            <p:cNvGrpSpPr/>
            <p:nvPr/>
          </p:nvGrpSpPr>
          <p:grpSpPr>
            <a:xfrm>
              <a:off x="90683" y="144531"/>
              <a:ext cx="2666030" cy="1556277"/>
              <a:chOff x="90683" y="144531"/>
              <a:chExt cx="2666030" cy="1556277"/>
            </a:xfrm>
          </p:grpSpPr>
          <p:sp>
            <p:nvSpPr>
              <p:cNvPr id="13" name="12 CuadroTexto"/>
              <p:cNvSpPr txBox="1"/>
              <p:nvPr/>
            </p:nvSpPr>
            <p:spPr>
              <a:xfrm>
                <a:off x="717868" y="144531"/>
                <a:ext cx="1986080" cy="923330"/>
              </a:xfrm>
              <a:prstGeom prst="rect">
                <a:avLst/>
              </a:prstGeom>
              <a:noFill/>
            </p:spPr>
            <p:txBody>
              <a:bodyPr wrap="square" rtlCol="0">
                <a:spAutoFit/>
              </a:bodyPr>
              <a:lstStyle/>
              <a:p>
                <a:pPr algn="r"/>
                <a:r>
                  <a:rPr lang="es-ES" sz="5400" b="1" dirty="0" err="1" smtClean="0">
                    <a:solidFill>
                      <a:schemeClr val="accent1">
                        <a:lumMod val="75000"/>
                      </a:schemeClr>
                    </a:solidFill>
                  </a:rPr>
                  <a:t>Fcom</a:t>
                </a:r>
                <a:endParaRPr lang="es-ES" sz="5400" b="1" dirty="0" smtClean="0">
                  <a:solidFill>
                    <a:schemeClr val="accent1">
                      <a:lumMod val="75000"/>
                    </a:schemeClr>
                  </a:solidFill>
                </a:endParaRPr>
              </a:p>
            </p:txBody>
          </p:sp>
          <p:sp>
            <p:nvSpPr>
              <p:cNvPr id="14" name="13 CuadroTexto"/>
              <p:cNvSpPr txBox="1"/>
              <p:nvPr/>
            </p:nvSpPr>
            <p:spPr>
              <a:xfrm>
                <a:off x="90683" y="839034"/>
                <a:ext cx="2666030" cy="861774"/>
              </a:xfrm>
              <a:prstGeom prst="rect">
                <a:avLst/>
              </a:prstGeom>
              <a:noFill/>
            </p:spPr>
            <p:txBody>
              <a:bodyPr wrap="square" rtlCol="0">
                <a:spAutoFit/>
              </a:bodyPr>
              <a:lstStyle/>
              <a:p>
                <a:r>
                  <a:rPr lang="es-ES" b="1" dirty="0" smtClean="0">
                    <a:solidFill>
                      <a:schemeClr val="accent1">
                        <a:lumMod val="75000"/>
                      </a:schemeClr>
                    </a:solidFill>
                  </a:rPr>
                  <a:t>Facultad de Comunicación</a:t>
                </a:r>
                <a:r>
                  <a:rPr lang="es-ES" sz="3200" b="1" dirty="0" smtClean="0">
                    <a:solidFill>
                      <a:schemeClr val="accent1">
                        <a:lumMod val="75000"/>
                      </a:schemeClr>
                    </a:solidFill>
                  </a:rPr>
                  <a:t>       </a:t>
                </a:r>
                <a:r>
                  <a:rPr lang="es-ES" dirty="0" smtClean="0">
                    <a:solidFill>
                      <a:schemeClr val="accent1">
                        <a:lumMod val="75000"/>
                      </a:schemeClr>
                    </a:solidFill>
                  </a:rPr>
                  <a:t> </a:t>
                </a:r>
              </a:p>
              <a:p>
                <a:endParaRPr lang="es-ES" dirty="0">
                  <a:solidFill>
                    <a:schemeClr val="accent1">
                      <a:lumMod val="75000"/>
                    </a:schemeClr>
                  </a:solidFill>
                </a:endParaRPr>
              </a:p>
            </p:txBody>
          </p:sp>
        </p:grpSp>
      </p:grpSp>
    </p:spTree>
    <p:extLst>
      <p:ext uri="{BB962C8B-B14F-4D97-AF65-F5344CB8AC3E}">
        <p14:creationId xmlns:p14="http://schemas.microsoft.com/office/powerpoint/2010/main" val="135151007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         CUANDO </a:t>
            </a:r>
            <a:r>
              <a:rPr lang="es-ES" b="1" dirty="0"/>
              <a:t>REGRESES</a:t>
            </a:r>
            <a:endParaRPr lang="es-ES" dirty="0"/>
          </a:p>
        </p:txBody>
      </p:sp>
      <p:sp>
        <p:nvSpPr>
          <p:cNvPr id="3" name="2 Marcador de contenido"/>
          <p:cNvSpPr>
            <a:spLocks noGrp="1"/>
          </p:cNvSpPr>
          <p:nvPr>
            <p:ph idx="1"/>
          </p:nvPr>
        </p:nvSpPr>
        <p:spPr>
          <a:xfrm>
            <a:off x="457200" y="1600200"/>
            <a:ext cx="8229600" cy="4925144"/>
          </a:xfrm>
        </p:spPr>
        <p:txBody>
          <a:bodyPr>
            <a:noAutofit/>
          </a:bodyPr>
          <a:lstStyle/>
          <a:p>
            <a:pPr marL="0" indent="0">
              <a:buNone/>
            </a:pPr>
            <a:r>
              <a:rPr lang="es-ES" sz="2400" b="1" dirty="0"/>
              <a:t>Convalidaciones y reconocimientos de créditos:</a:t>
            </a:r>
            <a:endParaRPr lang="es-ES" sz="2400" dirty="0"/>
          </a:p>
          <a:p>
            <a:pPr algn="just"/>
            <a:r>
              <a:rPr lang="es-ES" sz="2200" dirty="0" smtClean="0"/>
              <a:t>Los créditos cursados en el marco de intercambios internacionales (Erasmus/Convenios) y nacionales (SICUE) se han de reconocer mediante </a:t>
            </a:r>
            <a:r>
              <a:rPr lang="es-ES" sz="2200" b="1" dirty="0" smtClean="0"/>
              <a:t>solicitud en la Secretaría de la Facultad.</a:t>
            </a:r>
          </a:p>
          <a:p>
            <a:pPr algn="just"/>
            <a:r>
              <a:rPr lang="es-ES" sz="2200" dirty="0" smtClean="0"/>
              <a:t>Una vez que recibamos las calificaciones por parte de la Universidad  donde has cursado tu movilidad (</a:t>
            </a:r>
            <a:r>
              <a:rPr lang="es-ES" sz="2200" b="1" dirty="0" smtClean="0"/>
              <a:t>no son válidas si es el alumno quien nos hace llegar las notas</a:t>
            </a:r>
            <a:r>
              <a:rPr lang="es-ES" sz="2200" dirty="0" smtClean="0"/>
              <a:t>), te enviaremos un correo electrónico para indicarte que debes venir a Secretaría para solicitar el Reconocimiento de dichos créditos</a:t>
            </a:r>
            <a:r>
              <a:rPr lang="es-ES" sz="2400" dirty="0" smtClean="0"/>
              <a:t>.</a:t>
            </a:r>
          </a:p>
          <a:p>
            <a:pPr algn="just"/>
            <a:r>
              <a:rPr lang="es-ES" sz="2200" dirty="0"/>
              <a:t>Para ello deberás presentar  </a:t>
            </a:r>
            <a:r>
              <a:rPr lang="es-ES" sz="2200" b="1" dirty="0"/>
              <a:t>el impreso </a:t>
            </a:r>
            <a:r>
              <a:rPr lang="es-ES" sz="2200" dirty="0"/>
              <a:t>que aparece en el enlace más abajo así como </a:t>
            </a:r>
            <a:r>
              <a:rPr lang="es-ES" sz="2200" b="1" dirty="0"/>
              <a:t>la última versión del tu acuerdo académico </a:t>
            </a:r>
            <a:r>
              <a:rPr lang="es-ES" sz="2200" dirty="0"/>
              <a:t>(que esté firmada por todas las partes implicadas).</a:t>
            </a:r>
          </a:p>
          <a:p>
            <a:pPr marL="0" indent="0" algn="ctr">
              <a:buNone/>
            </a:pPr>
            <a:r>
              <a:rPr lang="es-ES" sz="2400" b="1" u="sng" dirty="0">
                <a:hlinkClick r:id="rId2"/>
              </a:rPr>
              <a:t>https://fcom.us.es/tramites#5.%20Erasmus</a:t>
            </a:r>
            <a:endParaRPr lang="es-ES" sz="2400" dirty="0"/>
          </a:p>
          <a:p>
            <a:endParaRPr lang="es-ES" sz="2400" dirty="0"/>
          </a:p>
        </p:txBody>
      </p:sp>
      <p:grpSp>
        <p:nvGrpSpPr>
          <p:cNvPr id="10" name="9 Grupo"/>
          <p:cNvGrpSpPr/>
          <p:nvPr/>
        </p:nvGrpSpPr>
        <p:grpSpPr>
          <a:xfrm>
            <a:off x="-2212" y="116260"/>
            <a:ext cx="2758925" cy="1584548"/>
            <a:chOff x="-2212" y="116260"/>
            <a:chExt cx="2758925" cy="1584548"/>
          </a:xfrm>
        </p:grpSpPr>
        <p:pic>
          <p:nvPicPr>
            <p:cNvPr id="11" name="10 Imagen"/>
            <p:cNvPicPr>
              <a:picLocks noChangeAspect="1"/>
            </p:cNvPicPr>
            <p:nvPr/>
          </p:nvPicPr>
          <p:blipFill rotWithShape="1">
            <a:blip r:embed="rId3" cstate="print">
              <a:extLst>
                <a:ext uri="{28A0092B-C50C-407E-A947-70E740481C1C}">
                  <a14:useLocalDpi xmlns:a14="http://schemas.microsoft.com/office/drawing/2010/main" val="0"/>
                </a:ext>
              </a:extLst>
            </a:blip>
            <a:srcRect r="8443"/>
            <a:stretch/>
          </p:blipFill>
          <p:spPr>
            <a:xfrm>
              <a:off x="-2212" y="116260"/>
              <a:ext cx="959998" cy="1008657"/>
            </a:xfrm>
            <a:prstGeom prst="rect">
              <a:avLst/>
            </a:prstGeom>
          </p:spPr>
        </p:pic>
        <p:grpSp>
          <p:nvGrpSpPr>
            <p:cNvPr id="12" name="11 Grupo"/>
            <p:cNvGrpSpPr/>
            <p:nvPr/>
          </p:nvGrpSpPr>
          <p:grpSpPr>
            <a:xfrm>
              <a:off x="90683" y="144531"/>
              <a:ext cx="2666030" cy="1556277"/>
              <a:chOff x="90683" y="144531"/>
              <a:chExt cx="2666030" cy="1556277"/>
            </a:xfrm>
          </p:grpSpPr>
          <p:sp>
            <p:nvSpPr>
              <p:cNvPr id="13" name="12 CuadroTexto"/>
              <p:cNvSpPr txBox="1"/>
              <p:nvPr/>
            </p:nvSpPr>
            <p:spPr>
              <a:xfrm>
                <a:off x="717868" y="144531"/>
                <a:ext cx="1986080" cy="923330"/>
              </a:xfrm>
              <a:prstGeom prst="rect">
                <a:avLst/>
              </a:prstGeom>
              <a:noFill/>
            </p:spPr>
            <p:txBody>
              <a:bodyPr wrap="square" rtlCol="0">
                <a:spAutoFit/>
              </a:bodyPr>
              <a:lstStyle/>
              <a:p>
                <a:pPr algn="r"/>
                <a:r>
                  <a:rPr lang="es-ES" sz="5400" b="1" dirty="0" err="1" smtClean="0">
                    <a:solidFill>
                      <a:schemeClr val="accent1">
                        <a:lumMod val="75000"/>
                      </a:schemeClr>
                    </a:solidFill>
                  </a:rPr>
                  <a:t>Fcom</a:t>
                </a:r>
                <a:endParaRPr lang="es-ES" sz="5400" b="1" dirty="0" smtClean="0">
                  <a:solidFill>
                    <a:schemeClr val="accent1">
                      <a:lumMod val="75000"/>
                    </a:schemeClr>
                  </a:solidFill>
                </a:endParaRPr>
              </a:p>
            </p:txBody>
          </p:sp>
          <p:sp>
            <p:nvSpPr>
              <p:cNvPr id="14" name="13 CuadroTexto"/>
              <p:cNvSpPr txBox="1"/>
              <p:nvPr/>
            </p:nvSpPr>
            <p:spPr>
              <a:xfrm>
                <a:off x="90683" y="839034"/>
                <a:ext cx="2666030" cy="861774"/>
              </a:xfrm>
              <a:prstGeom prst="rect">
                <a:avLst/>
              </a:prstGeom>
              <a:noFill/>
            </p:spPr>
            <p:txBody>
              <a:bodyPr wrap="square" rtlCol="0">
                <a:spAutoFit/>
              </a:bodyPr>
              <a:lstStyle/>
              <a:p>
                <a:r>
                  <a:rPr lang="es-ES" b="1" dirty="0" smtClean="0">
                    <a:solidFill>
                      <a:schemeClr val="accent1">
                        <a:lumMod val="75000"/>
                      </a:schemeClr>
                    </a:solidFill>
                  </a:rPr>
                  <a:t>Facultad de Comunicación</a:t>
                </a:r>
                <a:r>
                  <a:rPr lang="es-ES" sz="3200" b="1" dirty="0" smtClean="0">
                    <a:solidFill>
                      <a:schemeClr val="accent1">
                        <a:lumMod val="75000"/>
                      </a:schemeClr>
                    </a:solidFill>
                  </a:rPr>
                  <a:t>       </a:t>
                </a:r>
                <a:r>
                  <a:rPr lang="es-ES" dirty="0" smtClean="0">
                    <a:solidFill>
                      <a:schemeClr val="accent1">
                        <a:lumMod val="75000"/>
                      </a:schemeClr>
                    </a:solidFill>
                  </a:rPr>
                  <a:t> </a:t>
                </a:r>
              </a:p>
              <a:p>
                <a:endParaRPr lang="es-ES" dirty="0">
                  <a:solidFill>
                    <a:schemeClr val="accent1">
                      <a:lumMod val="75000"/>
                    </a:schemeClr>
                  </a:solidFill>
                </a:endParaRPr>
              </a:p>
            </p:txBody>
          </p:sp>
        </p:grpSp>
      </p:grpSp>
    </p:spTree>
    <p:extLst>
      <p:ext uri="{BB962C8B-B14F-4D97-AF65-F5344CB8AC3E}">
        <p14:creationId xmlns:p14="http://schemas.microsoft.com/office/powerpoint/2010/main" val="101569726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         CUANDO </a:t>
            </a:r>
            <a:r>
              <a:rPr lang="es-ES" b="1" dirty="0"/>
              <a:t>REGRESES</a:t>
            </a:r>
            <a:endParaRPr lang="es-ES" dirty="0"/>
          </a:p>
        </p:txBody>
      </p:sp>
      <p:sp>
        <p:nvSpPr>
          <p:cNvPr id="3" name="2 Marcador de contenido"/>
          <p:cNvSpPr>
            <a:spLocks noGrp="1"/>
          </p:cNvSpPr>
          <p:nvPr>
            <p:ph idx="1"/>
          </p:nvPr>
        </p:nvSpPr>
        <p:spPr>
          <a:xfrm>
            <a:off x="457200" y="1600200"/>
            <a:ext cx="8229600" cy="4925144"/>
          </a:xfrm>
        </p:spPr>
        <p:txBody>
          <a:bodyPr>
            <a:noAutofit/>
          </a:bodyPr>
          <a:lstStyle/>
          <a:p>
            <a:pPr marL="0" indent="0">
              <a:buNone/>
            </a:pPr>
            <a:r>
              <a:rPr lang="es-ES" sz="2400" b="1" dirty="0"/>
              <a:t>Convalidaciones y reconocimientos de créditos:</a:t>
            </a:r>
            <a:endParaRPr lang="es-ES" sz="2400" dirty="0"/>
          </a:p>
          <a:p>
            <a:pPr algn="just"/>
            <a:r>
              <a:rPr lang="es-ES" sz="2200" dirty="0" smtClean="0"/>
              <a:t>Se reitera la conveniencia de que antes de abandonar la universidad de destino, te asegures de que </a:t>
            </a:r>
            <a:r>
              <a:rPr lang="es-ES" sz="2200" b="1" dirty="0" smtClean="0"/>
              <a:t>no hay errores en las calificaciones obtenidas y del cauce y fechas de envío de la certificación</a:t>
            </a:r>
            <a:r>
              <a:rPr lang="es-ES" sz="2200" dirty="0" smtClean="0"/>
              <a:t>.</a:t>
            </a:r>
          </a:p>
          <a:p>
            <a:pPr algn="just"/>
            <a:endParaRPr lang="es-ES" sz="2200" dirty="0" smtClean="0"/>
          </a:p>
          <a:p>
            <a:pPr algn="just"/>
            <a:r>
              <a:rPr lang="es-ES" sz="2200" dirty="0" smtClean="0"/>
              <a:t>Una vez efectuados los reconocimientos de créditos, quedan automáticamente </a:t>
            </a:r>
            <a:r>
              <a:rPr lang="es-ES" sz="2200" b="1" dirty="0" smtClean="0"/>
              <a:t>reflejados en tu expediente</a:t>
            </a:r>
            <a:r>
              <a:rPr lang="es-ES" sz="2200" dirty="0" smtClean="0"/>
              <a:t>, podrás estar al tanto de ello visualizando tu expediente virtual.</a:t>
            </a:r>
          </a:p>
          <a:p>
            <a:pPr algn="just"/>
            <a:endParaRPr lang="es-ES" sz="2200" dirty="0" smtClean="0"/>
          </a:p>
          <a:p>
            <a:pPr algn="just"/>
            <a:r>
              <a:rPr lang="es-ES" sz="2200" dirty="0" smtClean="0"/>
              <a:t>Se te enviará </a:t>
            </a:r>
            <a:r>
              <a:rPr lang="es-ES" sz="2200" b="1" dirty="0" smtClean="0"/>
              <a:t>un correo electrónico una vez que las notas estén en tu expediente</a:t>
            </a:r>
            <a:r>
              <a:rPr lang="es-ES" sz="2200" dirty="0" smtClean="0"/>
              <a:t>, para que puedas comprobar que está todo correcto.</a:t>
            </a:r>
          </a:p>
          <a:p>
            <a:endParaRPr lang="es-ES" sz="2400" dirty="0"/>
          </a:p>
        </p:txBody>
      </p:sp>
      <p:grpSp>
        <p:nvGrpSpPr>
          <p:cNvPr id="10" name="9 Grupo"/>
          <p:cNvGrpSpPr/>
          <p:nvPr/>
        </p:nvGrpSpPr>
        <p:grpSpPr>
          <a:xfrm>
            <a:off x="-2212" y="116260"/>
            <a:ext cx="2758925" cy="1584548"/>
            <a:chOff x="-2212" y="116260"/>
            <a:chExt cx="2758925" cy="1584548"/>
          </a:xfrm>
        </p:grpSpPr>
        <p:pic>
          <p:nvPicPr>
            <p:cNvPr id="11" name="10 Imagen"/>
            <p:cNvPicPr>
              <a:picLocks noChangeAspect="1"/>
            </p:cNvPicPr>
            <p:nvPr/>
          </p:nvPicPr>
          <p:blipFill rotWithShape="1">
            <a:blip r:embed="rId2" cstate="print">
              <a:extLst>
                <a:ext uri="{28A0092B-C50C-407E-A947-70E740481C1C}">
                  <a14:useLocalDpi xmlns:a14="http://schemas.microsoft.com/office/drawing/2010/main" val="0"/>
                </a:ext>
              </a:extLst>
            </a:blip>
            <a:srcRect r="8443"/>
            <a:stretch/>
          </p:blipFill>
          <p:spPr>
            <a:xfrm>
              <a:off x="-2212" y="116260"/>
              <a:ext cx="959998" cy="1008657"/>
            </a:xfrm>
            <a:prstGeom prst="rect">
              <a:avLst/>
            </a:prstGeom>
          </p:spPr>
        </p:pic>
        <p:grpSp>
          <p:nvGrpSpPr>
            <p:cNvPr id="12" name="11 Grupo"/>
            <p:cNvGrpSpPr/>
            <p:nvPr/>
          </p:nvGrpSpPr>
          <p:grpSpPr>
            <a:xfrm>
              <a:off x="90683" y="144531"/>
              <a:ext cx="2666030" cy="1556277"/>
              <a:chOff x="90683" y="144531"/>
              <a:chExt cx="2666030" cy="1556277"/>
            </a:xfrm>
          </p:grpSpPr>
          <p:sp>
            <p:nvSpPr>
              <p:cNvPr id="13" name="12 CuadroTexto"/>
              <p:cNvSpPr txBox="1"/>
              <p:nvPr/>
            </p:nvSpPr>
            <p:spPr>
              <a:xfrm>
                <a:off x="717868" y="144531"/>
                <a:ext cx="1986080" cy="923330"/>
              </a:xfrm>
              <a:prstGeom prst="rect">
                <a:avLst/>
              </a:prstGeom>
              <a:noFill/>
            </p:spPr>
            <p:txBody>
              <a:bodyPr wrap="square" rtlCol="0">
                <a:spAutoFit/>
              </a:bodyPr>
              <a:lstStyle/>
              <a:p>
                <a:pPr algn="r"/>
                <a:r>
                  <a:rPr lang="es-ES" sz="5400" b="1" dirty="0" err="1" smtClean="0">
                    <a:solidFill>
                      <a:schemeClr val="accent1">
                        <a:lumMod val="75000"/>
                      </a:schemeClr>
                    </a:solidFill>
                  </a:rPr>
                  <a:t>Fcom</a:t>
                </a:r>
                <a:endParaRPr lang="es-ES" sz="5400" b="1" dirty="0" smtClean="0">
                  <a:solidFill>
                    <a:schemeClr val="accent1">
                      <a:lumMod val="75000"/>
                    </a:schemeClr>
                  </a:solidFill>
                </a:endParaRPr>
              </a:p>
            </p:txBody>
          </p:sp>
          <p:sp>
            <p:nvSpPr>
              <p:cNvPr id="14" name="13 CuadroTexto"/>
              <p:cNvSpPr txBox="1"/>
              <p:nvPr/>
            </p:nvSpPr>
            <p:spPr>
              <a:xfrm>
                <a:off x="90683" y="839034"/>
                <a:ext cx="2666030" cy="861774"/>
              </a:xfrm>
              <a:prstGeom prst="rect">
                <a:avLst/>
              </a:prstGeom>
              <a:noFill/>
            </p:spPr>
            <p:txBody>
              <a:bodyPr wrap="square" rtlCol="0">
                <a:spAutoFit/>
              </a:bodyPr>
              <a:lstStyle/>
              <a:p>
                <a:r>
                  <a:rPr lang="es-ES" b="1" dirty="0" smtClean="0">
                    <a:solidFill>
                      <a:schemeClr val="accent1">
                        <a:lumMod val="75000"/>
                      </a:schemeClr>
                    </a:solidFill>
                  </a:rPr>
                  <a:t>Facultad de Comunicación</a:t>
                </a:r>
                <a:r>
                  <a:rPr lang="es-ES" sz="3200" b="1" dirty="0" smtClean="0">
                    <a:solidFill>
                      <a:schemeClr val="accent1">
                        <a:lumMod val="75000"/>
                      </a:schemeClr>
                    </a:solidFill>
                  </a:rPr>
                  <a:t>       </a:t>
                </a:r>
                <a:r>
                  <a:rPr lang="es-ES" dirty="0" smtClean="0">
                    <a:solidFill>
                      <a:schemeClr val="accent1">
                        <a:lumMod val="75000"/>
                      </a:schemeClr>
                    </a:solidFill>
                  </a:rPr>
                  <a:t> </a:t>
                </a:r>
              </a:p>
              <a:p>
                <a:endParaRPr lang="es-ES" dirty="0">
                  <a:solidFill>
                    <a:schemeClr val="accent1">
                      <a:lumMod val="75000"/>
                    </a:schemeClr>
                  </a:solidFill>
                </a:endParaRPr>
              </a:p>
            </p:txBody>
          </p:sp>
        </p:grpSp>
      </p:grpSp>
    </p:spTree>
    <p:extLst>
      <p:ext uri="{BB962C8B-B14F-4D97-AF65-F5344CB8AC3E}">
        <p14:creationId xmlns:p14="http://schemas.microsoft.com/office/powerpoint/2010/main" val="1686374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  ANTES DE IRTE</a:t>
            </a:r>
            <a:endParaRPr lang="es-ES" dirty="0"/>
          </a:p>
        </p:txBody>
      </p:sp>
      <p:sp>
        <p:nvSpPr>
          <p:cNvPr id="3" name="2 Marcador de contenido"/>
          <p:cNvSpPr>
            <a:spLocks noGrp="1"/>
          </p:cNvSpPr>
          <p:nvPr>
            <p:ph idx="1"/>
          </p:nvPr>
        </p:nvSpPr>
        <p:spPr/>
        <p:txBody>
          <a:bodyPr>
            <a:normAutofit/>
          </a:bodyPr>
          <a:lstStyle/>
          <a:p>
            <a:pPr marL="0" indent="0" algn="just">
              <a:buNone/>
            </a:pPr>
            <a:r>
              <a:rPr lang="es-ES" sz="2400" b="1" dirty="0"/>
              <a:t>DEBES FORMALIZAR TU MATRÍCULA EN LA FCOM DEL MISMO MODO QUE CUALQUIER OTRO CURSO. NO OLVIDES REALIZARLA, ERES ALUMN@ DE LA FCOM AUNQUE VAYAS A REALIZAR EL CURSO O UNA PARTE DE ÉL EN MOVILIDAD.</a:t>
            </a:r>
            <a:endParaRPr lang="es-ES" sz="2400" dirty="0"/>
          </a:p>
          <a:p>
            <a:pPr algn="just"/>
            <a:endParaRPr lang="es-ES" sz="2200" dirty="0" smtClean="0"/>
          </a:p>
          <a:p>
            <a:pPr algn="just"/>
            <a:r>
              <a:rPr lang="es-ES" sz="2200" dirty="0" smtClean="0"/>
              <a:t>Debes </a:t>
            </a:r>
            <a:r>
              <a:rPr lang="es-ES" sz="2200" dirty="0"/>
              <a:t>tener en cuenta que tendrás que </a:t>
            </a:r>
            <a:r>
              <a:rPr lang="es-ES" sz="2200" b="1" dirty="0"/>
              <a:t>formalizar tu </a:t>
            </a:r>
            <a:r>
              <a:rPr lang="es-ES" sz="2200" b="1" dirty="0" err="1"/>
              <a:t>automatrícula</a:t>
            </a:r>
            <a:r>
              <a:rPr lang="es-ES" sz="2200" dirty="0"/>
              <a:t> dentro del plazo general que para ello se habilite </a:t>
            </a:r>
            <a:r>
              <a:rPr lang="es-ES" sz="2200" dirty="0" smtClean="0"/>
              <a:t>en cada </a:t>
            </a:r>
            <a:r>
              <a:rPr lang="es-ES" sz="2200" dirty="0"/>
              <a:t>curso. </a:t>
            </a:r>
          </a:p>
          <a:p>
            <a:pPr algn="just"/>
            <a:endParaRPr lang="es-ES" sz="2200" dirty="0" smtClean="0"/>
          </a:p>
          <a:p>
            <a:pPr algn="just"/>
            <a:r>
              <a:rPr lang="es-ES" sz="2200" dirty="0" smtClean="0"/>
              <a:t>Hay </a:t>
            </a:r>
            <a:r>
              <a:rPr lang="es-ES" sz="2200" dirty="0"/>
              <a:t>un enlace directo desde el portal del Centro de Atención a la </a:t>
            </a:r>
            <a:r>
              <a:rPr lang="es-ES" sz="2200" dirty="0" err="1"/>
              <a:t>Automatrícula</a:t>
            </a:r>
            <a:r>
              <a:rPr lang="es-ES" sz="2200" dirty="0"/>
              <a:t> (</a:t>
            </a:r>
            <a:r>
              <a:rPr lang="es-ES" sz="2200" b="1" dirty="0"/>
              <a:t>http://cat.us.es</a:t>
            </a:r>
            <a:r>
              <a:rPr lang="es-ES" sz="2200" dirty="0"/>
              <a:t>) a la aplicación informática de </a:t>
            </a:r>
            <a:r>
              <a:rPr lang="es-ES" sz="2200" dirty="0" err="1"/>
              <a:t>automatrícula</a:t>
            </a:r>
            <a:endParaRPr lang="es-ES" sz="2200" dirty="0"/>
          </a:p>
        </p:txBody>
      </p:sp>
      <p:grpSp>
        <p:nvGrpSpPr>
          <p:cNvPr id="10" name="9 Grupo"/>
          <p:cNvGrpSpPr/>
          <p:nvPr/>
        </p:nvGrpSpPr>
        <p:grpSpPr>
          <a:xfrm>
            <a:off x="-2212" y="116260"/>
            <a:ext cx="2758925" cy="1584548"/>
            <a:chOff x="-2212" y="116260"/>
            <a:chExt cx="2758925" cy="1584548"/>
          </a:xfrm>
        </p:grpSpPr>
        <p:pic>
          <p:nvPicPr>
            <p:cNvPr id="11" name="10 Imagen"/>
            <p:cNvPicPr>
              <a:picLocks noChangeAspect="1"/>
            </p:cNvPicPr>
            <p:nvPr/>
          </p:nvPicPr>
          <p:blipFill rotWithShape="1">
            <a:blip r:embed="rId2" cstate="print">
              <a:extLst>
                <a:ext uri="{28A0092B-C50C-407E-A947-70E740481C1C}">
                  <a14:useLocalDpi xmlns:a14="http://schemas.microsoft.com/office/drawing/2010/main" val="0"/>
                </a:ext>
              </a:extLst>
            </a:blip>
            <a:srcRect r="8443"/>
            <a:stretch/>
          </p:blipFill>
          <p:spPr>
            <a:xfrm>
              <a:off x="-2212" y="116260"/>
              <a:ext cx="959998" cy="1008657"/>
            </a:xfrm>
            <a:prstGeom prst="rect">
              <a:avLst/>
            </a:prstGeom>
          </p:spPr>
        </p:pic>
        <p:grpSp>
          <p:nvGrpSpPr>
            <p:cNvPr id="12" name="11 Grupo"/>
            <p:cNvGrpSpPr/>
            <p:nvPr/>
          </p:nvGrpSpPr>
          <p:grpSpPr>
            <a:xfrm>
              <a:off x="90683" y="144531"/>
              <a:ext cx="2666030" cy="1556277"/>
              <a:chOff x="90683" y="144531"/>
              <a:chExt cx="2666030" cy="1556277"/>
            </a:xfrm>
          </p:grpSpPr>
          <p:sp>
            <p:nvSpPr>
              <p:cNvPr id="13" name="12 CuadroTexto"/>
              <p:cNvSpPr txBox="1"/>
              <p:nvPr/>
            </p:nvSpPr>
            <p:spPr>
              <a:xfrm>
                <a:off x="717868" y="144531"/>
                <a:ext cx="1986080" cy="923330"/>
              </a:xfrm>
              <a:prstGeom prst="rect">
                <a:avLst/>
              </a:prstGeom>
              <a:noFill/>
            </p:spPr>
            <p:txBody>
              <a:bodyPr wrap="square" rtlCol="0">
                <a:spAutoFit/>
              </a:bodyPr>
              <a:lstStyle/>
              <a:p>
                <a:pPr algn="r"/>
                <a:r>
                  <a:rPr lang="es-ES" sz="5400" b="1" dirty="0" err="1" smtClean="0">
                    <a:solidFill>
                      <a:schemeClr val="accent1">
                        <a:lumMod val="75000"/>
                      </a:schemeClr>
                    </a:solidFill>
                  </a:rPr>
                  <a:t>Fcom</a:t>
                </a:r>
                <a:endParaRPr lang="es-ES" sz="5400" b="1" dirty="0" smtClean="0">
                  <a:solidFill>
                    <a:schemeClr val="accent1">
                      <a:lumMod val="75000"/>
                    </a:schemeClr>
                  </a:solidFill>
                </a:endParaRPr>
              </a:p>
            </p:txBody>
          </p:sp>
          <p:sp>
            <p:nvSpPr>
              <p:cNvPr id="14" name="13 CuadroTexto"/>
              <p:cNvSpPr txBox="1"/>
              <p:nvPr/>
            </p:nvSpPr>
            <p:spPr>
              <a:xfrm>
                <a:off x="90683" y="839034"/>
                <a:ext cx="2666030" cy="861774"/>
              </a:xfrm>
              <a:prstGeom prst="rect">
                <a:avLst/>
              </a:prstGeom>
              <a:noFill/>
            </p:spPr>
            <p:txBody>
              <a:bodyPr wrap="square" rtlCol="0">
                <a:spAutoFit/>
              </a:bodyPr>
              <a:lstStyle/>
              <a:p>
                <a:r>
                  <a:rPr lang="es-ES" b="1" dirty="0" smtClean="0">
                    <a:solidFill>
                      <a:schemeClr val="accent1">
                        <a:lumMod val="75000"/>
                      </a:schemeClr>
                    </a:solidFill>
                  </a:rPr>
                  <a:t>Facultad de Comunicación</a:t>
                </a:r>
                <a:r>
                  <a:rPr lang="es-ES" sz="3200" b="1" dirty="0" smtClean="0">
                    <a:solidFill>
                      <a:schemeClr val="accent1">
                        <a:lumMod val="75000"/>
                      </a:schemeClr>
                    </a:solidFill>
                  </a:rPr>
                  <a:t>       </a:t>
                </a:r>
                <a:r>
                  <a:rPr lang="es-ES" dirty="0" smtClean="0">
                    <a:solidFill>
                      <a:schemeClr val="accent1">
                        <a:lumMod val="75000"/>
                      </a:schemeClr>
                    </a:solidFill>
                  </a:rPr>
                  <a:t> </a:t>
                </a:r>
              </a:p>
              <a:p>
                <a:endParaRPr lang="es-ES" dirty="0">
                  <a:solidFill>
                    <a:schemeClr val="accent1">
                      <a:lumMod val="75000"/>
                    </a:schemeClr>
                  </a:solidFill>
                </a:endParaRPr>
              </a:p>
            </p:txBody>
          </p:sp>
        </p:grpSp>
      </p:grpSp>
    </p:spTree>
    <p:extLst>
      <p:ext uri="{BB962C8B-B14F-4D97-AF65-F5344CB8AC3E}">
        <p14:creationId xmlns:p14="http://schemas.microsoft.com/office/powerpoint/2010/main" val="386198841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  ANTES DE IRTE</a:t>
            </a:r>
            <a:endParaRPr lang="es-ES" dirty="0"/>
          </a:p>
        </p:txBody>
      </p:sp>
      <p:sp>
        <p:nvSpPr>
          <p:cNvPr id="3" name="2 Marcador de contenido"/>
          <p:cNvSpPr>
            <a:spLocks noGrp="1"/>
          </p:cNvSpPr>
          <p:nvPr>
            <p:ph idx="1"/>
          </p:nvPr>
        </p:nvSpPr>
        <p:spPr/>
        <p:txBody>
          <a:bodyPr>
            <a:normAutofit/>
          </a:bodyPr>
          <a:lstStyle/>
          <a:p>
            <a:pPr marL="0" indent="0" algn="just">
              <a:buNone/>
            </a:pPr>
            <a:r>
              <a:rPr lang="es-ES" sz="2200" dirty="0"/>
              <a:t>Una vez en la </a:t>
            </a:r>
            <a:r>
              <a:rPr lang="es-ES" sz="2200" dirty="0" err="1"/>
              <a:t>automatrícula</a:t>
            </a:r>
            <a:r>
              <a:rPr lang="es-ES" sz="2200" dirty="0"/>
              <a:t> deberás ir pasando por diferentes pantallas hasta finalizar el proceso de matriculación. </a:t>
            </a:r>
            <a:r>
              <a:rPr lang="es-ES" sz="2200" b="1" dirty="0"/>
              <a:t>Sólo haremos referencia a las que debéis prestar especial atención ya que sois </a:t>
            </a:r>
            <a:r>
              <a:rPr lang="es-ES" sz="2200" b="1" dirty="0" smtClean="0"/>
              <a:t>alumnos </a:t>
            </a:r>
            <a:r>
              <a:rPr lang="es-ES" sz="2200" b="1" dirty="0"/>
              <a:t>de movilidad</a:t>
            </a:r>
            <a:r>
              <a:rPr lang="es-ES" sz="2200" b="1" dirty="0" smtClean="0"/>
              <a:t>.</a:t>
            </a:r>
          </a:p>
          <a:p>
            <a:pPr marL="0" indent="0">
              <a:buNone/>
            </a:pPr>
            <a:endParaRPr lang="es-ES" sz="2400" b="1"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78868" y="2996952"/>
            <a:ext cx="5986264" cy="3751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 name="9 Grupo"/>
          <p:cNvGrpSpPr/>
          <p:nvPr/>
        </p:nvGrpSpPr>
        <p:grpSpPr>
          <a:xfrm>
            <a:off x="-2212" y="116260"/>
            <a:ext cx="2758925" cy="1584548"/>
            <a:chOff x="-2212" y="116260"/>
            <a:chExt cx="2758925" cy="1584548"/>
          </a:xfrm>
        </p:grpSpPr>
        <p:pic>
          <p:nvPicPr>
            <p:cNvPr id="11" name="10 Imagen"/>
            <p:cNvPicPr>
              <a:picLocks noChangeAspect="1"/>
            </p:cNvPicPr>
            <p:nvPr/>
          </p:nvPicPr>
          <p:blipFill rotWithShape="1">
            <a:blip r:embed="rId3" cstate="print">
              <a:extLst>
                <a:ext uri="{28A0092B-C50C-407E-A947-70E740481C1C}">
                  <a14:useLocalDpi xmlns:a14="http://schemas.microsoft.com/office/drawing/2010/main" val="0"/>
                </a:ext>
              </a:extLst>
            </a:blip>
            <a:srcRect r="8443"/>
            <a:stretch/>
          </p:blipFill>
          <p:spPr>
            <a:xfrm>
              <a:off x="-2212" y="116260"/>
              <a:ext cx="959998" cy="1008657"/>
            </a:xfrm>
            <a:prstGeom prst="rect">
              <a:avLst/>
            </a:prstGeom>
          </p:spPr>
        </p:pic>
        <p:grpSp>
          <p:nvGrpSpPr>
            <p:cNvPr id="12" name="11 Grupo"/>
            <p:cNvGrpSpPr/>
            <p:nvPr/>
          </p:nvGrpSpPr>
          <p:grpSpPr>
            <a:xfrm>
              <a:off x="90683" y="144531"/>
              <a:ext cx="2666030" cy="1556277"/>
              <a:chOff x="90683" y="144531"/>
              <a:chExt cx="2666030" cy="1556277"/>
            </a:xfrm>
          </p:grpSpPr>
          <p:sp>
            <p:nvSpPr>
              <p:cNvPr id="13" name="12 CuadroTexto"/>
              <p:cNvSpPr txBox="1"/>
              <p:nvPr/>
            </p:nvSpPr>
            <p:spPr>
              <a:xfrm>
                <a:off x="717868" y="144531"/>
                <a:ext cx="1986080" cy="923330"/>
              </a:xfrm>
              <a:prstGeom prst="rect">
                <a:avLst/>
              </a:prstGeom>
              <a:noFill/>
            </p:spPr>
            <p:txBody>
              <a:bodyPr wrap="square" rtlCol="0">
                <a:spAutoFit/>
              </a:bodyPr>
              <a:lstStyle/>
              <a:p>
                <a:pPr algn="r"/>
                <a:r>
                  <a:rPr lang="es-ES" sz="5400" b="1" dirty="0" err="1" smtClean="0">
                    <a:solidFill>
                      <a:schemeClr val="accent1">
                        <a:lumMod val="75000"/>
                      </a:schemeClr>
                    </a:solidFill>
                  </a:rPr>
                  <a:t>Fcom</a:t>
                </a:r>
                <a:endParaRPr lang="es-ES" sz="5400" b="1" dirty="0" smtClean="0">
                  <a:solidFill>
                    <a:schemeClr val="accent1">
                      <a:lumMod val="75000"/>
                    </a:schemeClr>
                  </a:solidFill>
                </a:endParaRPr>
              </a:p>
            </p:txBody>
          </p:sp>
          <p:sp>
            <p:nvSpPr>
              <p:cNvPr id="14" name="13 CuadroTexto"/>
              <p:cNvSpPr txBox="1"/>
              <p:nvPr/>
            </p:nvSpPr>
            <p:spPr>
              <a:xfrm>
                <a:off x="90683" y="839034"/>
                <a:ext cx="2666030" cy="861774"/>
              </a:xfrm>
              <a:prstGeom prst="rect">
                <a:avLst/>
              </a:prstGeom>
              <a:noFill/>
            </p:spPr>
            <p:txBody>
              <a:bodyPr wrap="square" rtlCol="0">
                <a:spAutoFit/>
              </a:bodyPr>
              <a:lstStyle/>
              <a:p>
                <a:r>
                  <a:rPr lang="es-ES" b="1" dirty="0" smtClean="0">
                    <a:solidFill>
                      <a:schemeClr val="accent1">
                        <a:lumMod val="75000"/>
                      </a:schemeClr>
                    </a:solidFill>
                  </a:rPr>
                  <a:t>Facultad de Comunicación</a:t>
                </a:r>
                <a:r>
                  <a:rPr lang="es-ES" sz="3200" b="1" dirty="0" smtClean="0">
                    <a:solidFill>
                      <a:schemeClr val="accent1">
                        <a:lumMod val="75000"/>
                      </a:schemeClr>
                    </a:solidFill>
                  </a:rPr>
                  <a:t>       </a:t>
                </a:r>
                <a:r>
                  <a:rPr lang="es-ES" dirty="0" smtClean="0">
                    <a:solidFill>
                      <a:schemeClr val="accent1">
                        <a:lumMod val="75000"/>
                      </a:schemeClr>
                    </a:solidFill>
                  </a:rPr>
                  <a:t> </a:t>
                </a:r>
              </a:p>
              <a:p>
                <a:endParaRPr lang="es-ES" dirty="0">
                  <a:solidFill>
                    <a:schemeClr val="accent1">
                      <a:lumMod val="75000"/>
                    </a:schemeClr>
                  </a:solidFill>
                </a:endParaRPr>
              </a:p>
            </p:txBody>
          </p:sp>
        </p:grpSp>
      </p:grpSp>
    </p:spTree>
    <p:extLst>
      <p:ext uri="{BB962C8B-B14F-4D97-AF65-F5344CB8AC3E}">
        <p14:creationId xmlns:p14="http://schemas.microsoft.com/office/powerpoint/2010/main" val="39950187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  ANTES DE IRTE</a:t>
            </a:r>
            <a:endParaRPr lang="es-ES" dirty="0"/>
          </a:p>
        </p:txBody>
      </p:sp>
      <p:sp>
        <p:nvSpPr>
          <p:cNvPr id="3" name="2 Marcador de contenido"/>
          <p:cNvSpPr>
            <a:spLocks noGrp="1"/>
          </p:cNvSpPr>
          <p:nvPr>
            <p:ph idx="1"/>
          </p:nvPr>
        </p:nvSpPr>
        <p:spPr>
          <a:xfrm>
            <a:off x="395536" y="1268760"/>
            <a:ext cx="8586232" cy="4857403"/>
          </a:xfrm>
        </p:spPr>
        <p:txBody>
          <a:bodyPr>
            <a:normAutofit/>
          </a:bodyPr>
          <a:lstStyle/>
          <a:p>
            <a:pPr marL="0" indent="0">
              <a:buNone/>
            </a:pPr>
            <a:r>
              <a:rPr lang="es-ES" sz="2200" dirty="0"/>
              <a:t>En la pestaña Tipos de matrícula debes indicar </a:t>
            </a:r>
            <a:r>
              <a:rPr lang="es-ES" sz="2200" b="1" dirty="0"/>
              <a:t>el tipo de movilidad </a:t>
            </a:r>
            <a:r>
              <a:rPr lang="es-ES" sz="2200" dirty="0"/>
              <a:t>que vas a cursar, ya sea Erasmus o SICUE, si eres beneficiario de un Convenio debes marcar también la </a:t>
            </a:r>
            <a:r>
              <a:rPr lang="es-ES" sz="2200" b="1" dirty="0"/>
              <a:t>casilla Erasmus</a:t>
            </a:r>
            <a:r>
              <a:rPr lang="es-ES" sz="2200" dirty="0"/>
              <a:t>.</a:t>
            </a:r>
          </a:p>
          <a:p>
            <a:pPr marL="0" indent="0">
              <a:buNone/>
            </a:pPr>
            <a:endParaRPr lang="es-ES" sz="2400" b="1" dirty="0"/>
          </a:p>
        </p:txBody>
      </p:sp>
      <p:pic>
        <p:nvPicPr>
          <p:cNvPr id="11" name="10 Imagen"/>
          <p:cNvPicPr/>
          <p:nvPr/>
        </p:nvPicPr>
        <p:blipFill rotWithShape="1">
          <a:blip r:embed="rId2" cstate="print"/>
          <a:srcRect t="16016" b="8285"/>
          <a:stretch/>
        </p:blipFill>
        <p:spPr>
          <a:xfrm>
            <a:off x="603687" y="2324832"/>
            <a:ext cx="7936626" cy="4416536"/>
          </a:xfrm>
          <a:prstGeom prst="rect">
            <a:avLst/>
          </a:prstGeom>
        </p:spPr>
      </p:pic>
      <p:sp>
        <p:nvSpPr>
          <p:cNvPr id="5" name="4 Rectángulo"/>
          <p:cNvSpPr/>
          <p:nvPr/>
        </p:nvSpPr>
        <p:spPr>
          <a:xfrm>
            <a:off x="603686" y="3933056"/>
            <a:ext cx="2672169" cy="8640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Flecha izquierda"/>
          <p:cNvSpPr/>
          <p:nvPr/>
        </p:nvSpPr>
        <p:spPr>
          <a:xfrm>
            <a:off x="3275855" y="4281106"/>
            <a:ext cx="1296145" cy="16799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0" name="9 Grupo"/>
          <p:cNvGrpSpPr/>
          <p:nvPr/>
        </p:nvGrpSpPr>
        <p:grpSpPr>
          <a:xfrm>
            <a:off x="-2212" y="116260"/>
            <a:ext cx="2758925" cy="1584548"/>
            <a:chOff x="-2212" y="116260"/>
            <a:chExt cx="2758925" cy="1584548"/>
          </a:xfrm>
        </p:grpSpPr>
        <p:pic>
          <p:nvPicPr>
            <p:cNvPr id="12" name="11 Imagen"/>
            <p:cNvPicPr>
              <a:picLocks noChangeAspect="1"/>
            </p:cNvPicPr>
            <p:nvPr/>
          </p:nvPicPr>
          <p:blipFill rotWithShape="1">
            <a:blip r:embed="rId3" cstate="print">
              <a:extLst>
                <a:ext uri="{28A0092B-C50C-407E-A947-70E740481C1C}">
                  <a14:useLocalDpi xmlns:a14="http://schemas.microsoft.com/office/drawing/2010/main" val="0"/>
                </a:ext>
              </a:extLst>
            </a:blip>
            <a:srcRect r="8443"/>
            <a:stretch/>
          </p:blipFill>
          <p:spPr>
            <a:xfrm>
              <a:off x="-2212" y="116260"/>
              <a:ext cx="959998" cy="1008657"/>
            </a:xfrm>
            <a:prstGeom prst="rect">
              <a:avLst/>
            </a:prstGeom>
          </p:spPr>
        </p:pic>
        <p:grpSp>
          <p:nvGrpSpPr>
            <p:cNvPr id="13" name="12 Grupo"/>
            <p:cNvGrpSpPr/>
            <p:nvPr/>
          </p:nvGrpSpPr>
          <p:grpSpPr>
            <a:xfrm>
              <a:off x="90683" y="144531"/>
              <a:ext cx="2666030" cy="1556277"/>
              <a:chOff x="90683" y="144531"/>
              <a:chExt cx="2666030" cy="1556277"/>
            </a:xfrm>
          </p:grpSpPr>
          <p:sp>
            <p:nvSpPr>
              <p:cNvPr id="14" name="13 CuadroTexto"/>
              <p:cNvSpPr txBox="1"/>
              <p:nvPr/>
            </p:nvSpPr>
            <p:spPr>
              <a:xfrm>
                <a:off x="717868" y="144531"/>
                <a:ext cx="1986080" cy="923330"/>
              </a:xfrm>
              <a:prstGeom prst="rect">
                <a:avLst/>
              </a:prstGeom>
              <a:noFill/>
            </p:spPr>
            <p:txBody>
              <a:bodyPr wrap="square" rtlCol="0">
                <a:spAutoFit/>
              </a:bodyPr>
              <a:lstStyle/>
              <a:p>
                <a:pPr algn="r"/>
                <a:r>
                  <a:rPr lang="es-ES" sz="5400" b="1" dirty="0" err="1" smtClean="0">
                    <a:solidFill>
                      <a:schemeClr val="accent1">
                        <a:lumMod val="75000"/>
                      </a:schemeClr>
                    </a:solidFill>
                  </a:rPr>
                  <a:t>Fcom</a:t>
                </a:r>
                <a:endParaRPr lang="es-ES" sz="5400" b="1" dirty="0" smtClean="0">
                  <a:solidFill>
                    <a:schemeClr val="accent1">
                      <a:lumMod val="75000"/>
                    </a:schemeClr>
                  </a:solidFill>
                </a:endParaRPr>
              </a:p>
            </p:txBody>
          </p:sp>
          <p:sp>
            <p:nvSpPr>
              <p:cNvPr id="15" name="14 CuadroTexto"/>
              <p:cNvSpPr txBox="1"/>
              <p:nvPr/>
            </p:nvSpPr>
            <p:spPr>
              <a:xfrm>
                <a:off x="90683" y="839034"/>
                <a:ext cx="2666030" cy="861774"/>
              </a:xfrm>
              <a:prstGeom prst="rect">
                <a:avLst/>
              </a:prstGeom>
              <a:noFill/>
            </p:spPr>
            <p:txBody>
              <a:bodyPr wrap="square" rtlCol="0">
                <a:spAutoFit/>
              </a:bodyPr>
              <a:lstStyle/>
              <a:p>
                <a:r>
                  <a:rPr lang="es-ES" b="1" dirty="0" smtClean="0">
                    <a:solidFill>
                      <a:schemeClr val="accent1">
                        <a:lumMod val="75000"/>
                      </a:schemeClr>
                    </a:solidFill>
                  </a:rPr>
                  <a:t>Facultad de Comunicación</a:t>
                </a:r>
                <a:r>
                  <a:rPr lang="es-ES" sz="3200" b="1" dirty="0" smtClean="0">
                    <a:solidFill>
                      <a:schemeClr val="accent1">
                        <a:lumMod val="75000"/>
                      </a:schemeClr>
                    </a:solidFill>
                  </a:rPr>
                  <a:t>       </a:t>
                </a:r>
                <a:r>
                  <a:rPr lang="es-ES" dirty="0" smtClean="0">
                    <a:solidFill>
                      <a:schemeClr val="accent1">
                        <a:lumMod val="75000"/>
                      </a:schemeClr>
                    </a:solidFill>
                  </a:rPr>
                  <a:t> </a:t>
                </a:r>
              </a:p>
              <a:p>
                <a:endParaRPr lang="es-ES" dirty="0">
                  <a:solidFill>
                    <a:schemeClr val="accent1">
                      <a:lumMod val="75000"/>
                    </a:schemeClr>
                  </a:solidFill>
                </a:endParaRPr>
              </a:p>
            </p:txBody>
          </p:sp>
        </p:grpSp>
      </p:grpSp>
    </p:spTree>
    <p:extLst>
      <p:ext uri="{BB962C8B-B14F-4D97-AF65-F5344CB8AC3E}">
        <p14:creationId xmlns:p14="http://schemas.microsoft.com/office/powerpoint/2010/main" val="393210583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  ANTES DE IRTE</a:t>
            </a:r>
            <a:endParaRPr lang="es-ES" dirty="0"/>
          </a:p>
        </p:txBody>
      </p:sp>
      <p:sp>
        <p:nvSpPr>
          <p:cNvPr id="3" name="2 Marcador de contenido"/>
          <p:cNvSpPr>
            <a:spLocks noGrp="1"/>
          </p:cNvSpPr>
          <p:nvPr>
            <p:ph idx="1"/>
          </p:nvPr>
        </p:nvSpPr>
        <p:spPr>
          <a:xfrm>
            <a:off x="457200" y="1340768"/>
            <a:ext cx="8229600" cy="4785395"/>
          </a:xfrm>
        </p:spPr>
        <p:txBody>
          <a:bodyPr>
            <a:normAutofit/>
          </a:bodyPr>
          <a:lstStyle/>
          <a:p>
            <a:pPr marL="0" indent="0" algn="just">
              <a:buNone/>
            </a:pPr>
            <a:r>
              <a:rPr lang="es-ES" sz="2200" dirty="0"/>
              <a:t>Cuando llegues a la pestaña de </a:t>
            </a:r>
            <a:r>
              <a:rPr lang="es-ES" sz="2200" b="1" dirty="0"/>
              <a:t>elección de grupos</a:t>
            </a:r>
            <a:r>
              <a:rPr lang="es-ES" sz="2200" dirty="0"/>
              <a:t>, te aparecerá esta ventana: </a:t>
            </a: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535" y="2212429"/>
            <a:ext cx="5410200" cy="3952875"/>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6131465" y="1988840"/>
            <a:ext cx="3006080" cy="4832092"/>
          </a:xfrm>
          <a:prstGeom prst="rect">
            <a:avLst/>
          </a:prstGeom>
        </p:spPr>
        <p:txBody>
          <a:bodyPr wrap="square">
            <a:spAutoFit/>
          </a:bodyPr>
          <a:lstStyle/>
          <a:p>
            <a:r>
              <a:rPr lang="es-ES" sz="2200" dirty="0"/>
              <a:t>En ella incluirás las mismas materias que hayas incorporado a tu Acuerdo de Estudios. </a:t>
            </a:r>
            <a:r>
              <a:rPr lang="es-ES" sz="2200" b="1" dirty="0"/>
              <a:t>Sólo las asignaturas que vayas a cursar en movilidad </a:t>
            </a:r>
            <a:r>
              <a:rPr lang="es-ES" sz="2200" dirty="0"/>
              <a:t>y señalando la casilla correspondiente </a:t>
            </a:r>
            <a:r>
              <a:rPr lang="es-ES" sz="2200" b="1" dirty="0"/>
              <a:t>(Erasmus) </a:t>
            </a:r>
            <a:r>
              <a:rPr lang="es-ES" sz="2200" dirty="0"/>
              <a:t>para que no se te incluya en las actas oficiales de los alumnos que cursarán la materia en Sevilla.</a:t>
            </a:r>
          </a:p>
        </p:txBody>
      </p:sp>
      <p:cxnSp>
        <p:nvCxnSpPr>
          <p:cNvPr id="10" name="9 Conector recto de flecha"/>
          <p:cNvCxnSpPr/>
          <p:nvPr/>
        </p:nvCxnSpPr>
        <p:spPr>
          <a:xfrm flipH="1">
            <a:off x="3110045" y="2636912"/>
            <a:ext cx="1173923" cy="504056"/>
          </a:xfrm>
          <a:prstGeom prst="straightConnector1">
            <a:avLst/>
          </a:prstGeom>
          <a:ln w="412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1" name="10 Grupo"/>
          <p:cNvGrpSpPr/>
          <p:nvPr/>
        </p:nvGrpSpPr>
        <p:grpSpPr>
          <a:xfrm>
            <a:off x="-2212" y="116260"/>
            <a:ext cx="2758925" cy="1584548"/>
            <a:chOff x="-2212" y="116260"/>
            <a:chExt cx="2758925" cy="1584548"/>
          </a:xfrm>
        </p:grpSpPr>
        <p:pic>
          <p:nvPicPr>
            <p:cNvPr id="12" name="11 Imagen"/>
            <p:cNvPicPr>
              <a:picLocks noChangeAspect="1"/>
            </p:cNvPicPr>
            <p:nvPr/>
          </p:nvPicPr>
          <p:blipFill rotWithShape="1">
            <a:blip r:embed="rId3" cstate="print">
              <a:extLst>
                <a:ext uri="{28A0092B-C50C-407E-A947-70E740481C1C}">
                  <a14:useLocalDpi xmlns:a14="http://schemas.microsoft.com/office/drawing/2010/main" val="0"/>
                </a:ext>
              </a:extLst>
            </a:blip>
            <a:srcRect r="8443"/>
            <a:stretch/>
          </p:blipFill>
          <p:spPr>
            <a:xfrm>
              <a:off x="-2212" y="116260"/>
              <a:ext cx="959998" cy="1008657"/>
            </a:xfrm>
            <a:prstGeom prst="rect">
              <a:avLst/>
            </a:prstGeom>
          </p:spPr>
        </p:pic>
        <p:grpSp>
          <p:nvGrpSpPr>
            <p:cNvPr id="13" name="12 Grupo"/>
            <p:cNvGrpSpPr/>
            <p:nvPr/>
          </p:nvGrpSpPr>
          <p:grpSpPr>
            <a:xfrm>
              <a:off x="90683" y="144531"/>
              <a:ext cx="2666030" cy="1556277"/>
              <a:chOff x="90683" y="144531"/>
              <a:chExt cx="2666030" cy="1556277"/>
            </a:xfrm>
          </p:grpSpPr>
          <p:sp>
            <p:nvSpPr>
              <p:cNvPr id="14" name="13 CuadroTexto"/>
              <p:cNvSpPr txBox="1"/>
              <p:nvPr/>
            </p:nvSpPr>
            <p:spPr>
              <a:xfrm>
                <a:off x="717868" y="144531"/>
                <a:ext cx="1986080" cy="923330"/>
              </a:xfrm>
              <a:prstGeom prst="rect">
                <a:avLst/>
              </a:prstGeom>
              <a:noFill/>
            </p:spPr>
            <p:txBody>
              <a:bodyPr wrap="square" rtlCol="0">
                <a:spAutoFit/>
              </a:bodyPr>
              <a:lstStyle/>
              <a:p>
                <a:pPr algn="r"/>
                <a:r>
                  <a:rPr lang="es-ES" sz="5400" b="1" dirty="0" err="1" smtClean="0">
                    <a:solidFill>
                      <a:schemeClr val="accent1">
                        <a:lumMod val="75000"/>
                      </a:schemeClr>
                    </a:solidFill>
                  </a:rPr>
                  <a:t>Fcom</a:t>
                </a:r>
                <a:endParaRPr lang="es-ES" sz="5400" b="1" dirty="0" smtClean="0">
                  <a:solidFill>
                    <a:schemeClr val="accent1">
                      <a:lumMod val="75000"/>
                    </a:schemeClr>
                  </a:solidFill>
                </a:endParaRPr>
              </a:p>
            </p:txBody>
          </p:sp>
          <p:sp>
            <p:nvSpPr>
              <p:cNvPr id="15" name="14 CuadroTexto"/>
              <p:cNvSpPr txBox="1"/>
              <p:nvPr/>
            </p:nvSpPr>
            <p:spPr>
              <a:xfrm>
                <a:off x="90683" y="839034"/>
                <a:ext cx="2666030" cy="861774"/>
              </a:xfrm>
              <a:prstGeom prst="rect">
                <a:avLst/>
              </a:prstGeom>
              <a:noFill/>
            </p:spPr>
            <p:txBody>
              <a:bodyPr wrap="square" rtlCol="0">
                <a:spAutoFit/>
              </a:bodyPr>
              <a:lstStyle/>
              <a:p>
                <a:r>
                  <a:rPr lang="es-ES" b="1" dirty="0" smtClean="0">
                    <a:solidFill>
                      <a:schemeClr val="accent1">
                        <a:lumMod val="75000"/>
                      </a:schemeClr>
                    </a:solidFill>
                  </a:rPr>
                  <a:t>Facultad de Comunicación</a:t>
                </a:r>
                <a:r>
                  <a:rPr lang="es-ES" sz="3200" b="1" dirty="0" smtClean="0">
                    <a:solidFill>
                      <a:schemeClr val="accent1">
                        <a:lumMod val="75000"/>
                      </a:schemeClr>
                    </a:solidFill>
                  </a:rPr>
                  <a:t>       </a:t>
                </a:r>
                <a:r>
                  <a:rPr lang="es-ES" dirty="0" smtClean="0">
                    <a:solidFill>
                      <a:schemeClr val="accent1">
                        <a:lumMod val="75000"/>
                      </a:schemeClr>
                    </a:solidFill>
                  </a:rPr>
                  <a:t> </a:t>
                </a:r>
              </a:p>
              <a:p>
                <a:endParaRPr lang="es-ES" dirty="0">
                  <a:solidFill>
                    <a:schemeClr val="accent1">
                      <a:lumMod val="75000"/>
                    </a:schemeClr>
                  </a:solidFill>
                </a:endParaRPr>
              </a:p>
            </p:txBody>
          </p:sp>
        </p:grpSp>
      </p:grpSp>
    </p:spTree>
    <p:extLst>
      <p:ext uri="{BB962C8B-B14F-4D97-AF65-F5344CB8AC3E}">
        <p14:creationId xmlns:p14="http://schemas.microsoft.com/office/powerpoint/2010/main" val="12375099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  ANTES DE IRTE</a:t>
            </a:r>
            <a:endParaRPr lang="es-ES" dirty="0"/>
          </a:p>
        </p:txBody>
      </p:sp>
      <p:sp>
        <p:nvSpPr>
          <p:cNvPr id="3" name="2 Marcador de contenido"/>
          <p:cNvSpPr>
            <a:spLocks noGrp="1"/>
          </p:cNvSpPr>
          <p:nvPr>
            <p:ph idx="1"/>
          </p:nvPr>
        </p:nvSpPr>
        <p:spPr>
          <a:xfrm>
            <a:off x="457200" y="1340768"/>
            <a:ext cx="8229600" cy="4785395"/>
          </a:xfrm>
        </p:spPr>
        <p:txBody>
          <a:bodyPr>
            <a:normAutofit/>
          </a:bodyPr>
          <a:lstStyle/>
          <a:p>
            <a:pPr marL="0" indent="0">
              <a:buNone/>
            </a:pPr>
            <a:endParaRPr lang="es-ES" sz="2000"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535" y="1412777"/>
            <a:ext cx="5410200" cy="4506172"/>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6228184" y="2136338"/>
            <a:ext cx="2286000" cy="3477875"/>
          </a:xfrm>
          <a:prstGeom prst="rect">
            <a:avLst/>
          </a:prstGeom>
        </p:spPr>
        <p:txBody>
          <a:bodyPr wrap="square">
            <a:spAutoFit/>
          </a:bodyPr>
          <a:lstStyle/>
          <a:p>
            <a:r>
              <a:rPr lang="es-ES" sz="2000" dirty="0"/>
              <a:t>Si hay asignaturas que vas a cursar como alumno y de las que te vas a </a:t>
            </a:r>
            <a:r>
              <a:rPr lang="es-ES" sz="2000" b="1" dirty="0"/>
              <a:t>examinar en la </a:t>
            </a:r>
            <a:r>
              <a:rPr lang="es-ES" sz="2000" b="1" dirty="0" err="1"/>
              <a:t>Fcom</a:t>
            </a:r>
            <a:r>
              <a:rPr lang="es-ES" sz="2000" dirty="0"/>
              <a:t>, también las incluirás en tu matrícula, pero sin señalar la casilla anteriormente citada</a:t>
            </a:r>
          </a:p>
        </p:txBody>
      </p:sp>
      <p:cxnSp>
        <p:nvCxnSpPr>
          <p:cNvPr id="12" name="11 Conector recto de flecha"/>
          <p:cNvCxnSpPr/>
          <p:nvPr/>
        </p:nvCxnSpPr>
        <p:spPr>
          <a:xfrm flipH="1">
            <a:off x="3110045" y="4077072"/>
            <a:ext cx="1173923" cy="504056"/>
          </a:xfrm>
          <a:prstGeom prst="straightConnector1">
            <a:avLst/>
          </a:prstGeom>
          <a:ln w="412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3491880" y="4153272"/>
            <a:ext cx="720080" cy="28384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flipV="1">
            <a:off x="3563888" y="4005064"/>
            <a:ext cx="504056" cy="58444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13" name="12 Grupo"/>
          <p:cNvGrpSpPr/>
          <p:nvPr/>
        </p:nvGrpSpPr>
        <p:grpSpPr>
          <a:xfrm>
            <a:off x="-2212" y="116260"/>
            <a:ext cx="2758925" cy="1584548"/>
            <a:chOff x="-2212" y="116260"/>
            <a:chExt cx="2758925" cy="1584548"/>
          </a:xfrm>
        </p:grpSpPr>
        <p:pic>
          <p:nvPicPr>
            <p:cNvPr id="14" name="13 Imagen"/>
            <p:cNvPicPr>
              <a:picLocks noChangeAspect="1"/>
            </p:cNvPicPr>
            <p:nvPr/>
          </p:nvPicPr>
          <p:blipFill rotWithShape="1">
            <a:blip r:embed="rId3" cstate="print">
              <a:extLst>
                <a:ext uri="{28A0092B-C50C-407E-A947-70E740481C1C}">
                  <a14:useLocalDpi xmlns:a14="http://schemas.microsoft.com/office/drawing/2010/main" val="0"/>
                </a:ext>
              </a:extLst>
            </a:blip>
            <a:srcRect r="8443"/>
            <a:stretch/>
          </p:blipFill>
          <p:spPr>
            <a:xfrm>
              <a:off x="-2212" y="116260"/>
              <a:ext cx="959998" cy="1008657"/>
            </a:xfrm>
            <a:prstGeom prst="rect">
              <a:avLst/>
            </a:prstGeom>
          </p:spPr>
        </p:pic>
        <p:grpSp>
          <p:nvGrpSpPr>
            <p:cNvPr id="16" name="15 Grupo"/>
            <p:cNvGrpSpPr/>
            <p:nvPr/>
          </p:nvGrpSpPr>
          <p:grpSpPr>
            <a:xfrm>
              <a:off x="90683" y="144531"/>
              <a:ext cx="2666030" cy="1556277"/>
              <a:chOff x="90683" y="144531"/>
              <a:chExt cx="2666030" cy="1556277"/>
            </a:xfrm>
          </p:grpSpPr>
          <p:sp>
            <p:nvSpPr>
              <p:cNvPr id="17" name="16 CuadroTexto"/>
              <p:cNvSpPr txBox="1"/>
              <p:nvPr/>
            </p:nvSpPr>
            <p:spPr>
              <a:xfrm>
                <a:off x="717868" y="144531"/>
                <a:ext cx="1986080" cy="923330"/>
              </a:xfrm>
              <a:prstGeom prst="rect">
                <a:avLst/>
              </a:prstGeom>
              <a:noFill/>
            </p:spPr>
            <p:txBody>
              <a:bodyPr wrap="square" rtlCol="0">
                <a:spAutoFit/>
              </a:bodyPr>
              <a:lstStyle/>
              <a:p>
                <a:pPr algn="r"/>
                <a:r>
                  <a:rPr lang="es-ES" sz="5400" b="1" dirty="0" err="1" smtClean="0">
                    <a:solidFill>
                      <a:schemeClr val="accent1">
                        <a:lumMod val="75000"/>
                      </a:schemeClr>
                    </a:solidFill>
                  </a:rPr>
                  <a:t>Fcom</a:t>
                </a:r>
                <a:endParaRPr lang="es-ES" sz="5400" b="1" dirty="0" smtClean="0">
                  <a:solidFill>
                    <a:schemeClr val="accent1">
                      <a:lumMod val="75000"/>
                    </a:schemeClr>
                  </a:solidFill>
                </a:endParaRPr>
              </a:p>
            </p:txBody>
          </p:sp>
          <p:sp>
            <p:nvSpPr>
              <p:cNvPr id="18" name="17 CuadroTexto"/>
              <p:cNvSpPr txBox="1"/>
              <p:nvPr/>
            </p:nvSpPr>
            <p:spPr>
              <a:xfrm>
                <a:off x="90683" y="839034"/>
                <a:ext cx="2666030" cy="861774"/>
              </a:xfrm>
              <a:prstGeom prst="rect">
                <a:avLst/>
              </a:prstGeom>
              <a:noFill/>
            </p:spPr>
            <p:txBody>
              <a:bodyPr wrap="square" rtlCol="0">
                <a:spAutoFit/>
              </a:bodyPr>
              <a:lstStyle/>
              <a:p>
                <a:r>
                  <a:rPr lang="es-ES" b="1" dirty="0" smtClean="0">
                    <a:solidFill>
                      <a:schemeClr val="accent1">
                        <a:lumMod val="75000"/>
                      </a:schemeClr>
                    </a:solidFill>
                  </a:rPr>
                  <a:t>Facultad de Comunicación</a:t>
                </a:r>
                <a:r>
                  <a:rPr lang="es-ES" sz="3200" b="1" dirty="0" smtClean="0">
                    <a:solidFill>
                      <a:schemeClr val="accent1">
                        <a:lumMod val="75000"/>
                      </a:schemeClr>
                    </a:solidFill>
                  </a:rPr>
                  <a:t>       </a:t>
                </a:r>
                <a:r>
                  <a:rPr lang="es-ES" dirty="0" smtClean="0">
                    <a:solidFill>
                      <a:schemeClr val="accent1">
                        <a:lumMod val="75000"/>
                      </a:schemeClr>
                    </a:solidFill>
                  </a:rPr>
                  <a:t> </a:t>
                </a:r>
              </a:p>
              <a:p>
                <a:endParaRPr lang="es-ES" dirty="0">
                  <a:solidFill>
                    <a:schemeClr val="accent1">
                      <a:lumMod val="75000"/>
                    </a:schemeClr>
                  </a:solidFill>
                </a:endParaRPr>
              </a:p>
            </p:txBody>
          </p:sp>
        </p:grpSp>
      </p:grpSp>
    </p:spTree>
    <p:extLst>
      <p:ext uri="{BB962C8B-B14F-4D97-AF65-F5344CB8AC3E}">
        <p14:creationId xmlns:p14="http://schemas.microsoft.com/office/powerpoint/2010/main" val="39227461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  ANTES DE IRTE</a:t>
            </a:r>
            <a:endParaRPr lang="es-ES" dirty="0"/>
          </a:p>
        </p:txBody>
      </p:sp>
      <p:sp>
        <p:nvSpPr>
          <p:cNvPr id="3" name="2 Marcador de contenido"/>
          <p:cNvSpPr>
            <a:spLocks noGrp="1"/>
          </p:cNvSpPr>
          <p:nvPr>
            <p:ph idx="1"/>
          </p:nvPr>
        </p:nvSpPr>
        <p:spPr>
          <a:xfrm>
            <a:off x="457200" y="1340768"/>
            <a:ext cx="8229600" cy="4785395"/>
          </a:xfrm>
        </p:spPr>
        <p:txBody>
          <a:bodyPr>
            <a:normAutofit/>
          </a:bodyPr>
          <a:lstStyle/>
          <a:p>
            <a:pPr marL="0" indent="0">
              <a:buNone/>
            </a:pPr>
            <a:endParaRPr lang="es-ES" sz="2000"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535" y="1412777"/>
            <a:ext cx="5410200" cy="4506172"/>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5993904" y="1772816"/>
            <a:ext cx="3150096" cy="4370427"/>
          </a:xfrm>
          <a:prstGeom prst="rect">
            <a:avLst/>
          </a:prstGeom>
        </p:spPr>
        <p:txBody>
          <a:bodyPr wrap="square">
            <a:spAutoFit/>
          </a:bodyPr>
          <a:lstStyle/>
          <a:p>
            <a:r>
              <a:rPr lang="es-ES" sz="2000" dirty="0"/>
              <a:t>Si hay en tu acuerdo de estudios un determinado número de </a:t>
            </a:r>
            <a:r>
              <a:rPr lang="es-ES" sz="2000" b="1" dirty="0"/>
              <a:t>créditos sin correspondencia</a:t>
            </a:r>
            <a:r>
              <a:rPr lang="es-ES" sz="2000" dirty="0"/>
              <a:t> con asignatura concreta de tu plan de estudios, deberás matricularlos con la opción de “</a:t>
            </a:r>
            <a:r>
              <a:rPr lang="es-ES" sz="2000" b="1" dirty="0"/>
              <a:t>Créditos Sujetos a Programas de Movilidad</a:t>
            </a:r>
            <a:r>
              <a:rPr lang="es-ES" sz="2000" dirty="0"/>
              <a:t>” por el intervalo exacto correspondiente al total. También </a:t>
            </a:r>
            <a:r>
              <a:rPr lang="es-ES" sz="2000" b="1" dirty="0"/>
              <a:t>serán señalados en su casilla (Erasmus</a:t>
            </a:r>
            <a:r>
              <a:rPr lang="es-ES" sz="2000" dirty="0"/>
              <a:t>).</a:t>
            </a:r>
          </a:p>
          <a:p>
            <a:r>
              <a:rPr lang="es-ES" dirty="0" smtClean="0"/>
              <a:t>.</a:t>
            </a:r>
            <a:endParaRPr lang="es-ES" dirty="0"/>
          </a:p>
        </p:txBody>
      </p:sp>
      <p:grpSp>
        <p:nvGrpSpPr>
          <p:cNvPr id="10" name="9 Grupo"/>
          <p:cNvGrpSpPr/>
          <p:nvPr/>
        </p:nvGrpSpPr>
        <p:grpSpPr>
          <a:xfrm>
            <a:off x="-2212" y="116260"/>
            <a:ext cx="2758925" cy="1584548"/>
            <a:chOff x="-2212" y="116260"/>
            <a:chExt cx="2758925" cy="1584548"/>
          </a:xfrm>
        </p:grpSpPr>
        <p:pic>
          <p:nvPicPr>
            <p:cNvPr id="11" name="10 Imagen"/>
            <p:cNvPicPr>
              <a:picLocks noChangeAspect="1"/>
            </p:cNvPicPr>
            <p:nvPr/>
          </p:nvPicPr>
          <p:blipFill rotWithShape="1">
            <a:blip r:embed="rId3" cstate="print">
              <a:extLst>
                <a:ext uri="{28A0092B-C50C-407E-A947-70E740481C1C}">
                  <a14:useLocalDpi xmlns:a14="http://schemas.microsoft.com/office/drawing/2010/main" val="0"/>
                </a:ext>
              </a:extLst>
            </a:blip>
            <a:srcRect r="8443"/>
            <a:stretch/>
          </p:blipFill>
          <p:spPr>
            <a:xfrm>
              <a:off x="-2212" y="116260"/>
              <a:ext cx="959998" cy="1008657"/>
            </a:xfrm>
            <a:prstGeom prst="rect">
              <a:avLst/>
            </a:prstGeom>
          </p:spPr>
        </p:pic>
        <p:grpSp>
          <p:nvGrpSpPr>
            <p:cNvPr id="12" name="11 Grupo"/>
            <p:cNvGrpSpPr/>
            <p:nvPr/>
          </p:nvGrpSpPr>
          <p:grpSpPr>
            <a:xfrm>
              <a:off x="90683" y="144531"/>
              <a:ext cx="2666030" cy="1556277"/>
              <a:chOff x="90683" y="144531"/>
              <a:chExt cx="2666030" cy="1556277"/>
            </a:xfrm>
          </p:grpSpPr>
          <p:sp>
            <p:nvSpPr>
              <p:cNvPr id="13" name="12 CuadroTexto"/>
              <p:cNvSpPr txBox="1"/>
              <p:nvPr/>
            </p:nvSpPr>
            <p:spPr>
              <a:xfrm>
                <a:off x="717868" y="144531"/>
                <a:ext cx="1986080" cy="923330"/>
              </a:xfrm>
              <a:prstGeom prst="rect">
                <a:avLst/>
              </a:prstGeom>
              <a:noFill/>
            </p:spPr>
            <p:txBody>
              <a:bodyPr wrap="square" rtlCol="0">
                <a:spAutoFit/>
              </a:bodyPr>
              <a:lstStyle/>
              <a:p>
                <a:pPr algn="r"/>
                <a:r>
                  <a:rPr lang="es-ES" sz="5400" b="1" dirty="0" err="1" smtClean="0">
                    <a:solidFill>
                      <a:schemeClr val="accent1">
                        <a:lumMod val="75000"/>
                      </a:schemeClr>
                    </a:solidFill>
                  </a:rPr>
                  <a:t>Fcom</a:t>
                </a:r>
                <a:endParaRPr lang="es-ES" sz="5400" b="1" dirty="0" smtClean="0">
                  <a:solidFill>
                    <a:schemeClr val="accent1">
                      <a:lumMod val="75000"/>
                    </a:schemeClr>
                  </a:solidFill>
                </a:endParaRPr>
              </a:p>
            </p:txBody>
          </p:sp>
          <p:sp>
            <p:nvSpPr>
              <p:cNvPr id="14" name="13 CuadroTexto"/>
              <p:cNvSpPr txBox="1"/>
              <p:nvPr/>
            </p:nvSpPr>
            <p:spPr>
              <a:xfrm>
                <a:off x="90683" y="839034"/>
                <a:ext cx="2666030" cy="861774"/>
              </a:xfrm>
              <a:prstGeom prst="rect">
                <a:avLst/>
              </a:prstGeom>
              <a:noFill/>
            </p:spPr>
            <p:txBody>
              <a:bodyPr wrap="square" rtlCol="0">
                <a:spAutoFit/>
              </a:bodyPr>
              <a:lstStyle/>
              <a:p>
                <a:r>
                  <a:rPr lang="es-ES" b="1" dirty="0" smtClean="0">
                    <a:solidFill>
                      <a:schemeClr val="accent1">
                        <a:lumMod val="75000"/>
                      </a:schemeClr>
                    </a:solidFill>
                  </a:rPr>
                  <a:t>Facultad de Comunicación</a:t>
                </a:r>
                <a:r>
                  <a:rPr lang="es-ES" sz="3200" b="1" dirty="0" smtClean="0">
                    <a:solidFill>
                      <a:schemeClr val="accent1">
                        <a:lumMod val="75000"/>
                      </a:schemeClr>
                    </a:solidFill>
                  </a:rPr>
                  <a:t>       </a:t>
                </a:r>
                <a:r>
                  <a:rPr lang="es-ES" dirty="0" smtClean="0">
                    <a:solidFill>
                      <a:schemeClr val="accent1">
                        <a:lumMod val="75000"/>
                      </a:schemeClr>
                    </a:solidFill>
                  </a:rPr>
                  <a:t> </a:t>
                </a:r>
              </a:p>
              <a:p>
                <a:endParaRPr lang="es-ES" dirty="0">
                  <a:solidFill>
                    <a:schemeClr val="accent1">
                      <a:lumMod val="75000"/>
                    </a:schemeClr>
                  </a:solidFill>
                </a:endParaRPr>
              </a:p>
            </p:txBody>
          </p:sp>
        </p:grpSp>
      </p:grpSp>
    </p:spTree>
    <p:extLst>
      <p:ext uri="{BB962C8B-B14F-4D97-AF65-F5344CB8AC3E}">
        <p14:creationId xmlns:p14="http://schemas.microsoft.com/office/powerpoint/2010/main" val="17546228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  ANTES DE IRTE</a:t>
            </a:r>
            <a:endParaRPr lang="es-ES" dirty="0"/>
          </a:p>
        </p:txBody>
      </p:sp>
      <p:sp>
        <p:nvSpPr>
          <p:cNvPr id="3" name="2 Marcador de contenido"/>
          <p:cNvSpPr>
            <a:spLocks noGrp="1"/>
          </p:cNvSpPr>
          <p:nvPr>
            <p:ph idx="1"/>
          </p:nvPr>
        </p:nvSpPr>
        <p:spPr>
          <a:xfrm>
            <a:off x="457200" y="2564904"/>
            <a:ext cx="8229600" cy="2088232"/>
          </a:xfrm>
        </p:spPr>
        <p:txBody>
          <a:bodyPr>
            <a:normAutofit/>
          </a:bodyPr>
          <a:lstStyle/>
          <a:p>
            <a:pPr marL="0" indent="0" algn="just">
              <a:buNone/>
            </a:pPr>
            <a:r>
              <a:rPr lang="es-ES" sz="2400" dirty="0" smtClean="0">
                <a:solidFill>
                  <a:srgbClr val="FF0000"/>
                </a:solidFill>
              </a:rPr>
              <a:t>!Cuidado!</a:t>
            </a:r>
            <a:r>
              <a:rPr lang="es-ES" sz="2400" dirty="0" smtClean="0"/>
              <a:t> si marcas la asignatura de créditos optativos de movilidad, existen dos distintas, una tiene una equivalencia con 6 créditos y la otra equivale a 3 créditos.</a:t>
            </a:r>
          </a:p>
          <a:p>
            <a:pPr marL="0" indent="0" algn="just">
              <a:buNone/>
            </a:pPr>
            <a:r>
              <a:rPr lang="es-ES" sz="2400" dirty="0" smtClean="0"/>
              <a:t>Fíjate bien en que la seleccionada sea la correcta.</a:t>
            </a:r>
          </a:p>
          <a:p>
            <a:pPr marL="0" indent="0" algn="just">
              <a:buNone/>
            </a:pPr>
            <a:endParaRPr lang="es-ES" sz="2000" dirty="0"/>
          </a:p>
        </p:txBody>
      </p:sp>
      <p:grpSp>
        <p:nvGrpSpPr>
          <p:cNvPr id="10" name="9 Grupo"/>
          <p:cNvGrpSpPr/>
          <p:nvPr/>
        </p:nvGrpSpPr>
        <p:grpSpPr>
          <a:xfrm>
            <a:off x="-2212" y="116260"/>
            <a:ext cx="2758925" cy="1584548"/>
            <a:chOff x="-2212" y="116260"/>
            <a:chExt cx="2758925" cy="1584548"/>
          </a:xfrm>
        </p:grpSpPr>
        <p:pic>
          <p:nvPicPr>
            <p:cNvPr id="11" name="10 Imagen"/>
            <p:cNvPicPr>
              <a:picLocks noChangeAspect="1"/>
            </p:cNvPicPr>
            <p:nvPr/>
          </p:nvPicPr>
          <p:blipFill rotWithShape="1">
            <a:blip r:embed="rId2" cstate="print">
              <a:extLst>
                <a:ext uri="{28A0092B-C50C-407E-A947-70E740481C1C}">
                  <a14:useLocalDpi xmlns:a14="http://schemas.microsoft.com/office/drawing/2010/main" val="0"/>
                </a:ext>
              </a:extLst>
            </a:blip>
            <a:srcRect r="8443"/>
            <a:stretch/>
          </p:blipFill>
          <p:spPr>
            <a:xfrm>
              <a:off x="-2212" y="116260"/>
              <a:ext cx="959998" cy="1008657"/>
            </a:xfrm>
            <a:prstGeom prst="rect">
              <a:avLst/>
            </a:prstGeom>
          </p:spPr>
        </p:pic>
        <p:grpSp>
          <p:nvGrpSpPr>
            <p:cNvPr id="12" name="11 Grupo"/>
            <p:cNvGrpSpPr/>
            <p:nvPr/>
          </p:nvGrpSpPr>
          <p:grpSpPr>
            <a:xfrm>
              <a:off x="90683" y="144531"/>
              <a:ext cx="2666030" cy="1556277"/>
              <a:chOff x="90683" y="144531"/>
              <a:chExt cx="2666030" cy="1556277"/>
            </a:xfrm>
          </p:grpSpPr>
          <p:sp>
            <p:nvSpPr>
              <p:cNvPr id="13" name="12 CuadroTexto"/>
              <p:cNvSpPr txBox="1"/>
              <p:nvPr/>
            </p:nvSpPr>
            <p:spPr>
              <a:xfrm>
                <a:off x="717868" y="144531"/>
                <a:ext cx="1986080" cy="923330"/>
              </a:xfrm>
              <a:prstGeom prst="rect">
                <a:avLst/>
              </a:prstGeom>
              <a:noFill/>
            </p:spPr>
            <p:txBody>
              <a:bodyPr wrap="square" rtlCol="0">
                <a:spAutoFit/>
              </a:bodyPr>
              <a:lstStyle/>
              <a:p>
                <a:pPr algn="r"/>
                <a:r>
                  <a:rPr lang="es-ES" sz="5400" b="1" dirty="0" err="1" smtClean="0">
                    <a:solidFill>
                      <a:schemeClr val="accent1">
                        <a:lumMod val="75000"/>
                      </a:schemeClr>
                    </a:solidFill>
                  </a:rPr>
                  <a:t>Fcom</a:t>
                </a:r>
                <a:endParaRPr lang="es-ES" sz="5400" b="1" dirty="0" smtClean="0">
                  <a:solidFill>
                    <a:schemeClr val="accent1">
                      <a:lumMod val="75000"/>
                    </a:schemeClr>
                  </a:solidFill>
                </a:endParaRPr>
              </a:p>
            </p:txBody>
          </p:sp>
          <p:sp>
            <p:nvSpPr>
              <p:cNvPr id="14" name="13 CuadroTexto"/>
              <p:cNvSpPr txBox="1"/>
              <p:nvPr/>
            </p:nvSpPr>
            <p:spPr>
              <a:xfrm>
                <a:off x="90683" y="839034"/>
                <a:ext cx="2666030" cy="861774"/>
              </a:xfrm>
              <a:prstGeom prst="rect">
                <a:avLst/>
              </a:prstGeom>
              <a:noFill/>
            </p:spPr>
            <p:txBody>
              <a:bodyPr wrap="square" rtlCol="0">
                <a:spAutoFit/>
              </a:bodyPr>
              <a:lstStyle/>
              <a:p>
                <a:r>
                  <a:rPr lang="es-ES" b="1" dirty="0" smtClean="0">
                    <a:solidFill>
                      <a:schemeClr val="accent1">
                        <a:lumMod val="75000"/>
                      </a:schemeClr>
                    </a:solidFill>
                  </a:rPr>
                  <a:t>Facultad de Comunicación</a:t>
                </a:r>
                <a:r>
                  <a:rPr lang="es-ES" sz="3200" b="1" dirty="0" smtClean="0">
                    <a:solidFill>
                      <a:schemeClr val="accent1">
                        <a:lumMod val="75000"/>
                      </a:schemeClr>
                    </a:solidFill>
                  </a:rPr>
                  <a:t>       </a:t>
                </a:r>
                <a:r>
                  <a:rPr lang="es-ES" dirty="0" smtClean="0">
                    <a:solidFill>
                      <a:schemeClr val="accent1">
                        <a:lumMod val="75000"/>
                      </a:schemeClr>
                    </a:solidFill>
                  </a:rPr>
                  <a:t> </a:t>
                </a:r>
              </a:p>
              <a:p>
                <a:endParaRPr lang="es-ES" dirty="0">
                  <a:solidFill>
                    <a:schemeClr val="accent1">
                      <a:lumMod val="75000"/>
                    </a:schemeClr>
                  </a:solidFill>
                </a:endParaRPr>
              </a:p>
            </p:txBody>
          </p:sp>
        </p:grpSp>
      </p:grpSp>
    </p:spTree>
    <p:extLst>
      <p:ext uri="{BB962C8B-B14F-4D97-AF65-F5344CB8AC3E}">
        <p14:creationId xmlns:p14="http://schemas.microsoft.com/office/powerpoint/2010/main" val="410925355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  ANTES DE IRTE</a:t>
            </a:r>
            <a:endParaRPr lang="es-ES" dirty="0"/>
          </a:p>
        </p:txBody>
      </p:sp>
      <p:sp>
        <p:nvSpPr>
          <p:cNvPr id="3" name="2 Marcador de contenido"/>
          <p:cNvSpPr>
            <a:spLocks noGrp="1"/>
          </p:cNvSpPr>
          <p:nvPr>
            <p:ph idx="1"/>
          </p:nvPr>
        </p:nvSpPr>
        <p:spPr>
          <a:xfrm>
            <a:off x="457200" y="1340768"/>
            <a:ext cx="8229600" cy="4785395"/>
          </a:xfrm>
        </p:spPr>
        <p:txBody>
          <a:bodyPr>
            <a:normAutofit/>
          </a:bodyPr>
          <a:lstStyle/>
          <a:p>
            <a:pPr marL="0" indent="0" algn="just">
              <a:buNone/>
            </a:pPr>
            <a:r>
              <a:rPr lang="es-ES" sz="2200" dirty="0" smtClean="0"/>
              <a:t>Posiblemente se produzcan modificaciones en tu matrícula una vez afrontes la realidad académica del destino, es aconsejable elegir el pago fraccionado en el mayor número de veces posible para que los ajustes económicos se hagan de una manera más efectiva.</a:t>
            </a:r>
          </a:p>
          <a:p>
            <a:endParaRPr lang="es-ES" sz="2000" dirty="0"/>
          </a:p>
        </p:txBody>
      </p:sp>
      <p:pic>
        <p:nvPicPr>
          <p:cNvPr id="10" name="9 Imagen"/>
          <p:cNvPicPr/>
          <p:nvPr/>
        </p:nvPicPr>
        <p:blipFill rotWithShape="1">
          <a:blip r:embed="rId2" cstate="print"/>
          <a:srcRect t="15907" b="9755"/>
          <a:stretch/>
        </p:blipFill>
        <p:spPr>
          <a:xfrm>
            <a:off x="1339811" y="2924063"/>
            <a:ext cx="6516444" cy="3484179"/>
          </a:xfrm>
          <a:prstGeom prst="rect">
            <a:avLst/>
          </a:prstGeom>
        </p:spPr>
      </p:pic>
      <p:grpSp>
        <p:nvGrpSpPr>
          <p:cNvPr id="11" name="10 Grupo"/>
          <p:cNvGrpSpPr/>
          <p:nvPr/>
        </p:nvGrpSpPr>
        <p:grpSpPr>
          <a:xfrm>
            <a:off x="-2212" y="116260"/>
            <a:ext cx="2758925" cy="1584548"/>
            <a:chOff x="-2212" y="116260"/>
            <a:chExt cx="2758925" cy="1584548"/>
          </a:xfrm>
        </p:grpSpPr>
        <p:pic>
          <p:nvPicPr>
            <p:cNvPr id="12" name="11 Imagen"/>
            <p:cNvPicPr>
              <a:picLocks noChangeAspect="1"/>
            </p:cNvPicPr>
            <p:nvPr/>
          </p:nvPicPr>
          <p:blipFill rotWithShape="1">
            <a:blip r:embed="rId3" cstate="print">
              <a:extLst>
                <a:ext uri="{28A0092B-C50C-407E-A947-70E740481C1C}">
                  <a14:useLocalDpi xmlns:a14="http://schemas.microsoft.com/office/drawing/2010/main" val="0"/>
                </a:ext>
              </a:extLst>
            </a:blip>
            <a:srcRect r="8443"/>
            <a:stretch/>
          </p:blipFill>
          <p:spPr>
            <a:xfrm>
              <a:off x="-2212" y="116260"/>
              <a:ext cx="959998" cy="1008657"/>
            </a:xfrm>
            <a:prstGeom prst="rect">
              <a:avLst/>
            </a:prstGeom>
          </p:spPr>
        </p:pic>
        <p:grpSp>
          <p:nvGrpSpPr>
            <p:cNvPr id="13" name="12 Grupo"/>
            <p:cNvGrpSpPr/>
            <p:nvPr/>
          </p:nvGrpSpPr>
          <p:grpSpPr>
            <a:xfrm>
              <a:off x="90683" y="144531"/>
              <a:ext cx="2666030" cy="1556277"/>
              <a:chOff x="90683" y="144531"/>
              <a:chExt cx="2666030" cy="1556277"/>
            </a:xfrm>
          </p:grpSpPr>
          <p:sp>
            <p:nvSpPr>
              <p:cNvPr id="14" name="13 CuadroTexto"/>
              <p:cNvSpPr txBox="1"/>
              <p:nvPr/>
            </p:nvSpPr>
            <p:spPr>
              <a:xfrm>
                <a:off x="717868" y="144531"/>
                <a:ext cx="1986080" cy="923330"/>
              </a:xfrm>
              <a:prstGeom prst="rect">
                <a:avLst/>
              </a:prstGeom>
              <a:noFill/>
            </p:spPr>
            <p:txBody>
              <a:bodyPr wrap="square" rtlCol="0">
                <a:spAutoFit/>
              </a:bodyPr>
              <a:lstStyle/>
              <a:p>
                <a:pPr algn="r"/>
                <a:r>
                  <a:rPr lang="es-ES" sz="5400" b="1" dirty="0" err="1" smtClean="0">
                    <a:solidFill>
                      <a:schemeClr val="accent1">
                        <a:lumMod val="75000"/>
                      </a:schemeClr>
                    </a:solidFill>
                  </a:rPr>
                  <a:t>Fcom</a:t>
                </a:r>
                <a:endParaRPr lang="es-ES" sz="5400" b="1" dirty="0" smtClean="0">
                  <a:solidFill>
                    <a:schemeClr val="accent1">
                      <a:lumMod val="75000"/>
                    </a:schemeClr>
                  </a:solidFill>
                </a:endParaRPr>
              </a:p>
            </p:txBody>
          </p:sp>
          <p:sp>
            <p:nvSpPr>
              <p:cNvPr id="15" name="14 CuadroTexto"/>
              <p:cNvSpPr txBox="1"/>
              <p:nvPr/>
            </p:nvSpPr>
            <p:spPr>
              <a:xfrm>
                <a:off x="90683" y="839034"/>
                <a:ext cx="2666030" cy="861774"/>
              </a:xfrm>
              <a:prstGeom prst="rect">
                <a:avLst/>
              </a:prstGeom>
              <a:noFill/>
            </p:spPr>
            <p:txBody>
              <a:bodyPr wrap="square" rtlCol="0">
                <a:spAutoFit/>
              </a:bodyPr>
              <a:lstStyle/>
              <a:p>
                <a:r>
                  <a:rPr lang="es-ES" b="1" dirty="0" smtClean="0">
                    <a:solidFill>
                      <a:schemeClr val="accent1">
                        <a:lumMod val="75000"/>
                      </a:schemeClr>
                    </a:solidFill>
                  </a:rPr>
                  <a:t>Facultad de Comunicación</a:t>
                </a:r>
                <a:r>
                  <a:rPr lang="es-ES" sz="3200" b="1" dirty="0" smtClean="0">
                    <a:solidFill>
                      <a:schemeClr val="accent1">
                        <a:lumMod val="75000"/>
                      </a:schemeClr>
                    </a:solidFill>
                  </a:rPr>
                  <a:t>       </a:t>
                </a:r>
                <a:r>
                  <a:rPr lang="es-ES" dirty="0" smtClean="0">
                    <a:solidFill>
                      <a:schemeClr val="accent1">
                        <a:lumMod val="75000"/>
                      </a:schemeClr>
                    </a:solidFill>
                  </a:rPr>
                  <a:t> </a:t>
                </a:r>
              </a:p>
              <a:p>
                <a:endParaRPr lang="es-ES" dirty="0">
                  <a:solidFill>
                    <a:schemeClr val="accent1">
                      <a:lumMod val="75000"/>
                    </a:schemeClr>
                  </a:solidFill>
                </a:endParaRPr>
              </a:p>
            </p:txBody>
          </p:sp>
        </p:grpSp>
      </p:grpSp>
    </p:spTree>
    <p:extLst>
      <p:ext uri="{BB962C8B-B14F-4D97-AF65-F5344CB8AC3E}">
        <p14:creationId xmlns:p14="http://schemas.microsoft.com/office/powerpoint/2010/main" val="339764251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806</Words>
  <Application>Microsoft Macintosh PowerPoint</Application>
  <PresentationFormat>Presentación en pantalla (4:3)</PresentationFormat>
  <Paragraphs>70</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Consejos de Matriculación para Alumnos de Movilidad  Secretaria de Alumnos Sevilla, 11 de febrero 2018</vt:lpstr>
      <vt:lpstr>  ANTES DE IRTE</vt:lpstr>
      <vt:lpstr>  ANTES DE IRTE</vt:lpstr>
      <vt:lpstr>  ANTES DE IRTE</vt:lpstr>
      <vt:lpstr>  ANTES DE IRTE</vt:lpstr>
      <vt:lpstr>  ANTES DE IRTE</vt:lpstr>
      <vt:lpstr>  ANTES DE IRTE</vt:lpstr>
      <vt:lpstr>  ANTES DE IRTE</vt:lpstr>
      <vt:lpstr>  ANTES DE IRTE</vt:lpstr>
      <vt:lpstr>  ANTES DE IRTE</vt:lpstr>
      <vt:lpstr>      ANTES DE VOLVER</vt:lpstr>
      <vt:lpstr>         CUANDO REGRESES</vt:lpstr>
      <vt:lpstr>         CUANDO REGRESES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Consejos de Matriculación para Alumnos de Movilidad</dc:title>
  <dc:creator>JRS</dc:creator>
  <cp:lastModifiedBy>Lorena  Romero</cp:lastModifiedBy>
  <cp:revision>16</cp:revision>
  <dcterms:created xsi:type="dcterms:W3CDTF">2018-02-11T09:52:54Z</dcterms:created>
  <dcterms:modified xsi:type="dcterms:W3CDTF">2018-02-14T18:01:17Z</dcterms:modified>
</cp:coreProperties>
</file>